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5.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16.xml" ContentType="application/vnd.openxmlformats-officedocument.presentationml.notesSlide+xml"/>
  <Override PartName="/ppt/charts/chart7.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charts/chart8.xml" ContentType="application/vnd.openxmlformats-officedocument.drawingml.chart+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57"/>
  </p:sldMasterIdLst>
  <p:notesMasterIdLst>
    <p:notesMasterId r:id="rId78"/>
  </p:notesMasterIdLst>
  <p:handoutMasterIdLst>
    <p:handoutMasterId r:id="rId79"/>
  </p:handoutMasterIdLst>
  <p:sldIdLst>
    <p:sldId id="256" r:id="rId58"/>
    <p:sldId id="257" r:id="rId59"/>
    <p:sldId id="272" r:id="rId60"/>
    <p:sldId id="270" r:id="rId61"/>
    <p:sldId id="273" r:id="rId62"/>
    <p:sldId id="260" r:id="rId63"/>
    <p:sldId id="258" r:id="rId64"/>
    <p:sldId id="290" r:id="rId65"/>
    <p:sldId id="292" r:id="rId66"/>
    <p:sldId id="294" r:id="rId67"/>
    <p:sldId id="296" r:id="rId68"/>
    <p:sldId id="298" r:id="rId69"/>
    <p:sldId id="266" r:id="rId70"/>
    <p:sldId id="297" r:id="rId71"/>
    <p:sldId id="259" r:id="rId72"/>
    <p:sldId id="288" r:id="rId73"/>
    <p:sldId id="295" r:id="rId74"/>
    <p:sldId id="279" r:id="rId75"/>
    <p:sldId id="280" r:id="rId76"/>
    <p:sldId id="282" r:id="rId7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9CBB"/>
    <a:srgbClr val="0000FF"/>
    <a:srgbClr val="0066CC"/>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5" autoAdjust="0"/>
    <p:restoredTop sz="86425" autoAdjust="0"/>
  </p:normalViewPr>
  <p:slideViewPr>
    <p:cSldViewPr>
      <p:cViewPr varScale="1">
        <p:scale>
          <a:sx n="106" d="100"/>
          <a:sy n="106" d="100"/>
        </p:scale>
        <p:origin x="936" y="1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4" d="100"/>
          <a:sy n="54" d="100"/>
        </p:scale>
        <p:origin x="-2844" y="-96"/>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customXml" Target="../customXml/item26.xml"/><Relationship Id="rId39" Type="http://schemas.openxmlformats.org/officeDocument/2006/relationships/customXml" Target="../customXml/item39.xml"/><Relationship Id="rId21" Type="http://schemas.openxmlformats.org/officeDocument/2006/relationships/customXml" Target="../customXml/item21.xml"/><Relationship Id="rId34" Type="http://schemas.openxmlformats.org/officeDocument/2006/relationships/customXml" Target="../customXml/item34.xml"/><Relationship Id="rId42" Type="http://schemas.openxmlformats.org/officeDocument/2006/relationships/customXml" Target="../customXml/item42.xml"/><Relationship Id="rId47" Type="http://schemas.openxmlformats.org/officeDocument/2006/relationships/customXml" Target="../customXml/item47.xml"/><Relationship Id="rId50" Type="http://schemas.openxmlformats.org/officeDocument/2006/relationships/customXml" Target="../customXml/item50.xml"/><Relationship Id="rId55" Type="http://schemas.openxmlformats.org/officeDocument/2006/relationships/customXml" Target="../customXml/item55.xml"/><Relationship Id="rId63" Type="http://schemas.openxmlformats.org/officeDocument/2006/relationships/slide" Target="slides/slide6.xml"/><Relationship Id="rId68" Type="http://schemas.openxmlformats.org/officeDocument/2006/relationships/slide" Target="slides/slide11.xml"/><Relationship Id="rId76" Type="http://schemas.openxmlformats.org/officeDocument/2006/relationships/slide" Target="slides/slide19.xml"/><Relationship Id="rId7" Type="http://schemas.openxmlformats.org/officeDocument/2006/relationships/customXml" Target="../customXml/item7.xml"/><Relationship Id="rId71" Type="http://schemas.openxmlformats.org/officeDocument/2006/relationships/slide" Target="slides/slide14.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customXml" Target="../customXml/item29.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customXml" Target="../customXml/item32.xml"/><Relationship Id="rId37" Type="http://schemas.openxmlformats.org/officeDocument/2006/relationships/customXml" Target="../customXml/item37.xml"/><Relationship Id="rId40" Type="http://schemas.openxmlformats.org/officeDocument/2006/relationships/customXml" Target="../customXml/item40.xml"/><Relationship Id="rId45" Type="http://schemas.openxmlformats.org/officeDocument/2006/relationships/customXml" Target="../customXml/item45.xml"/><Relationship Id="rId53" Type="http://schemas.openxmlformats.org/officeDocument/2006/relationships/customXml" Target="../customXml/item53.xml"/><Relationship Id="rId58" Type="http://schemas.openxmlformats.org/officeDocument/2006/relationships/slide" Target="slides/slide1.xml"/><Relationship Id="rId66" Type="http://schemas.openxmlformats.org/officeDocument/2006/relationships/slide" Target="slides/slide9.xml"/><Relationship Id="rId74" Type="http://schemas.openxmlformats.org/officeDocument/2006/relationships/slide" Target="slides/slide17.xml"/><Relationship Id="rId79" Type="http://schemas.openxmlformats.org/officeDocument/2006/relationships/handoutMaster" Target="handoutMasters/handoutMaster1.xml"/><Relationship Id="rId5" Type="http://schemas.openxmlformats.org/officeDocument/2006/relationships/customXml" Target="../customXml/item5.xml"/><Relationship Id="rId61" Type="http://schemas.openxmlformats.org/officeDocument/2006/relationships/slide" Target="slides/slide4.xml"/><Relationship Id="rId82" Type="http://schemas.openxmlformats.org/officeDocument/2006/relationships/theme" Target="theme/theme1.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customXml" Target="../customXml/item31.xml"/><Relationship Id="rId44" Type="http://schemas.openxmlformats.org/officeDocument/2006/relationships/customXml" Target="../customXml/item44.xml"/><Relationship Id="rId52" Type="http://schemas.openxmlformats.org/officeDocument/2006/relationships/customXml" Target="../customXml/item52.xml"/><Relationship Id="rId60" Type="http://schemas.openxmlformats.org/officeDocument/2006/relationships/slide" Target="slides/slide3.xml"/><Relationship Id="rId65" Type="http://schemas.openxmlformats.org/officeDocument/2006/relationships/slide" Target="slides/slide8.xml"/><Relationship Id="rId73" Type="http://schemas.openxmlformats.org/officeDocument/2006/relationships/slide" Target="slides/slide16.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customXml" Target="../customXml/item30.xml"/><Relationship Id="rId35" Type="http://schemas.openxmlformats.org/officeDocument/2006/relationships/customXml" Target="../customXml/item35.xml"/><Relationship Id="rId43" Type="http://schemas.openxmlformats.org/officeDocument/2006/relationships/customXml" Target="../customXml/item43.xml"/><Relationship Id="rId48" Type="http://schemas.openxmlformats.org/officeDocument/2006/relationships/customXml" Target="../customXml/item48.xml"/><Relationship Id="rId56" Type="http://schemas.openxmlformats.org/officeDocument/2006/relationships/customXml" Target="../customXml/item56.xml"/><Relationship Id="rId64" Type="http://schemas.openxmlformats.org/officeDocument/2006/relationships/slide" Target="slides/slide7.xml"/><Relationship Id="rId69" Type="http://schemas.openxmlformats.org/officeDocument/2006/relationships/slide" Target="slides/slide12.xml"/><Relationship Id="rId77" Type="http://schemas.openxmlformats.org/officeDocument/2006/relationships/slide" Target="slides/slide20.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slide" Target="slides/slide15.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customXml" Target="../customXml/item33.xml"/><Relationship Id="rId38" Type="http://schemas.openxmlformats.org/officeDocument/2006/relationships/customXml" Target="../customXml/item38.xml"/><Relationship Id="rId46" Type="http://schemas.openxmlformats.org/officeDocument/2006/relationships/customXml" Target="../customXml/item46.xml"/><Relationship Id="rId59" Type="http://schemas.openxmlformats.org/officeDocument/2006/relationships/slide" Target="slides/slide2.xml"/><Relationship Id="rId67" Type="http://schemas.openxmlformats.org/officeDocument/2006/relationships/slide" Target="slides/slide10.xml"/><Relationship Id="rId20" Type="http://schemas.openxmlformats.org/officeDocument/2006/relationships/customXml" Target="../customXml/item20.xml"/><Relationship Id="rId41" Type="http://schemas.openxmlformats.org/officeDocument/2006/relationships/customXml" Target="../customXml/item41.xml"/><Relationship Id="rId54" Type="http://schemas.openxmlformats.org/officeDocument/2006/relationships/customXml" Target="../customXml/item54.xml"/><Relationship Id="rId62" Type="http://schemas.openxmlformats.org/officeDocument/2006/relationships/slide" Target="slides/slide5.xml"/><Relationship Id="rId70" Type="http://schemas.openxmlformats.org/officeDocument/2006/relationships/slide" Target="slides/slide13.xml"/><Relationship Id="rId75" Type="http://schemas.openxmlformats.org/officeDocument/2006/relationships/slide" Target="slides/slide18.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customXml" Target="../customXml/item36.xml"/><Relationship Id="rId49" Type="http://schemas.openxmlformats.org/officeDocument/2006/relationships/customXml" Target="../customXml/item49.xml"/><Relationship Id="rId57"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7.xml.rels><?xml version="1.0" encoding="UTF-8" standalone="yes"?>
<Relationships xmlns="http://schemas.openxmlformats.org/package/2006/relationships"><Relationship Id="rId3" Type="http://schemas.openxmlformats.org/officeDocument/2006/relationships/oleObject" Target="file:///\\tewks-fs\shares\Assessors\2024%20-%20FISCAL\FY24%20CLASSIFICATION%20HEARING\FY24%20RATE%20SPLIT%20INFO%20%20LEVY%20INFO.xlsx" TargetMode="External"/><Relationship Id="rId2" Type="http://schemas.microsoft.com/office/2011/relationships/chartColorStyle" Target="colors1.xml"/><Relationship Id="rId1" Type="http://schemas.microsoft.com/office/2011/relationships/chartStyle" Target="style1.xml"/></Relationships>
</file>

<file path=ppt/charts/_rels/chart8.xml.rels><?xml version="1.0" encoding="UTF-8" standalone="yes"?>
<Relationships xmlns="http://schemas.openxmlformats.org/package/2006/relationships"><Relationship Id="rId1" Type="http://schemas.openxmlformats.org/officeDocument/2006/relationships/oleObject" Target="file:///\\tewks-fs\shares\Assessors\2024%20-%20FISCAL\FY24%20CLASSIFICATION%20HEARING\FY24%20RATE%20SPLIT%20INFO%20%20LEVY%20INF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defRPr/>
            </a:pPr>
            <a:r>
              <a:rPr lang="en-US" dirty="0"/>
              <a:t>2023 at 1.66 Shift</a:t>
            </a:r>
          </a:p>
        </c:rich>
      </c:tx>
      <c:overlay val="0"/>
    </c:title>
    <c:autoTitleDeleted val="0"/>
    <c:plotArea>
      <c:layout/>
      <c:pieChart>
        <c:varyColors val="1"/>
        <c:ser>
          <c:idx val="0"/>
          <c:order val="0"/>
          <c:tx>
            <c:strRef>
              <c:f>Sheet1!$B$1</c:f>
              <c:strCache>
                <c:ptCount val="1"/>
                <c:pt idx="0">
                  <c:v>2021 Tax Shift @ 1.56</c:v>
                </c:pt>
              </c:strCache>
            </c:strRef>
          </c:tx>
          <c:dPt>
            <c:idx val="1"/>
            <c:bubble3D val="0"/>
            <c:extLst>
              <c:ext xmlns:c16="http://schemas.microsoft.com/office/drawing/2014/chart" uri="{C3380CC4-5D6E-409C-BE32-E72D297353CC}">
                <c16:uniqueId val="{00000000-F274-4857-80BC-708CBBB4E557}"/>
              </c:ext>
            </c:extLst>
          </c:dPt>
          <c:dLbls>
            <c:dLbl>
              <c:idx val="0"/>
              <c:layout>
                <c:manualLayout>
                  <c:x val="3.7851176054916211E-2"/>
                  <c:y val="-0.1059655511811023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AF5-4965-8479-455CB21F24BC}"/>
                </c:ext>
              </c:extLst>
            </c:dLbl>
            <c:dLbl>
              <c:idx val="1"/>
              <c:layout>
                <c:manualLayout>
                  <c:x val="2.0767968907732689E-2"/>
                  <c:y val="-2.7529199475065616E-2"/>
                </c:manualLayout>
              </c:layout>
              <c:showLegendKey val="0"/>
              <c:showVal val="1"/>
              <c:showCatName val="0"/>
              <c:showSerName val="0"/>
              <c:showPercent val="0"/>
              <c:showBubbleSize val="0"/>
              <c:extLst>
                <c:ext xmlns:c15="http://schemas.microsoft.com/office/drawing/2012/chart" uri="{CE6537A1-D6FC-4f65-9D91-7224C49458BB}">
                  <c15:layout>
                    <c:manualLayout>
                      <c:w val="0.22791666666666666"/>
                      <c:h val="0.18291666666666667"/>
                    </c:manualLayout>
                  </c15:layout>
                </c:ext>
                <c:ext xmlns:c16="http://schemas.microsoft.com/office/drawing/2014/chart" uri="{C3380CC4-5D6E-409C-BE32-E72D297353CC}">
                  <c16:uniqueId val="{00000000-F274-4857-80BC-708CBBB4E557}"/>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Sheet1!$A$2:$A$3</c:f>
              <c:strCache>
                <c:ptCount val="2"/>
                <c:pt idx="0">
                  <c:v>Residential</c:v>
                </c:pt>
                <c:pt idx="1">
                  <c:v>CIP</c:v>
                </c:pt>
              </c:strCache>
            </c:strRef>
          </c:cat>
          <c:val>
            <c:numRef>
              <c:f>Sheet1!$B$2:$B$3</c:f>
              <c:numCache>
                <c:formatCode>0.00%</c:formatCode>
                <c:ptCount val="2"/>
                <c:pt idx="0">
                  <c:v>0.74480000000000002</c:v>
                </c:pt>
                <c:pt idx="1">
                  <c:v>0.25519999999999998</c:v>
                </c:pt>
              </c:numCache>
            </c:numRef>
          </c:val>
          <c:extLst>
            <c:ext xmlns:c16="http://schemas.microsoft.com/office/drawing/2014/chart" uri="{C3380CC4-5D6E-409C-BE32-E72D297353CC}">
              <c16:uniqueId val="{00000001-F274-4857-80BC-708CBBB4E557}"/>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59258050676357765"/>
          <c:y val="0.42257045920798081"/>
          <c:w val="0.36166792852816476"/>
          <c:h val="0.18570969731354936"/>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a:lstStyle/>
          <a:p>
            <a:pPr>
              <a:defRPr/>
            </a:pPr>
            <a:r>
              <a:rPr lang="en-US" dirty="0"/>
              <a:t>2023 with No Shift</a:t>
            </a:r>
          </a:p>
        </c:rich>
      </c:tx>
      <c:overlay val="0"/>
    </c:title>
    <c:autoTitleDeleted val="0"/>
    <c:plotArea>
      <c:layout/>
      <c:pieChart>
        <c:varyColors val="1"/>
        <c:ser>
          <c:idx val="0"/>
          <c:order val="0"/>
          <c:tx>
            <c:strRef>
              <c:f>Sheet1!$B$1</c:f>
              <c:strCache>
                <c:ptCount val="1"/>
                <c:pt idx="0">
                  <c:v>2023 with No Shift</c:v>
                </c:pt>
              </c:strCache>
            </c:strRef>
          </c:tx>
          <c:dPt>
            <c:idx val="1"/>
            <c:bubble3D val="0"/>
            <c:extLst>
              <c:ext xmlns:c16="http://schemas.microsoft.com/office/drawing/2014/chart" uri="{C3380CC4-5D6E-409C-BE32-E72D297353CC}">
                <c16:uniqueId val="{00000000-0D9D-4B13-8FF1-A60A5E352D82}"/>
              </c:ext>
            </c:extLst>
          </c:dPt>
          <c:dLbls>
            <c:dLbl>
              <c:idx val="0"/>
              <c:layout>
                <c:manualLayout>
                  <c:x val="9.069061679790015E-2"/>
                  <c:y val="-9.88106955380577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D9D-4B13-8FF1-A60A5E352D82}"/>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D9D-4B13-8FF1-A60A5E352D8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0">
                  <c:v>Residential</c:v>
                </c:pt>
                <c:pt idx="1">
                  <c:v>CIP</c:v>
                </c:pt>
              </c:strCache>
            </c:strRef>
          </c:cat>
          <c:val>
            <c:numRef>
              <c:f>Sheet1!$B$2:$B$3</c:f>
              <c:numCache>
                <c:formatCode>0.00%</c:formatCode>
                <c:ptCount val="2"/>
                <c:pt idx="0">
                  <c:v>0.84619999999999995</c:v>
                </c:pt>
                <c:pt idx="1">
                  <c:v>0.15379999999999999</c:v>
                </c:pt>
              </c:numCache>
            </c:numRef>
          </c:val>
          <c:extLst>
            <c:ext xmlns:c16="http://schemas.microsoft.com/office/drawing/2014/chart" uri="{C3380CC4-5D6E-409C-BE32-E72D297353CC}">
              <c16:uniqueId val="{00000002-0D9D-4B13-8FF1-A60A5E352D82}"/>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62203177727784031"/>
          <c:y val="0.40094488188976379"/>
          <c:w val="0.33630155605549306"/>
          <c:h val="0.18761023622047243"/>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defRPr/>
            </a:pPr>
            <a:r>
              <a:rPr lang="en-US" dirty="0"/>
              <a:t>2020 at 1.56 Shift</a:t>
            </a:r>
          </a:p>
        </c:rich>
      </c:tx>
      <c:overlay val="0"/>
    </c:title>
    <c:autoTitleDeleted val="0"/>
    <c:plotArea>
      <c:layout/>
      <c:pieChart>
        <c:varyColors val="1"/>
        <c:dLbls>
          <c:showLegendKey val="0"/>
          <c:showVal val="0"/>
          <c:showCatName val="0"/>
          <c:showSerName val="0"/>
          <c:showPercent val="0"/>
          <c:showBubbleSize val="0"/>
          <c:showLeaderLines val="0"/>
        </c:dLbls>
        <c:firstSliceAng val="0"/>
      </c:pieChart>
    </c:plotArea>
    <c:legend>
      <c:legendPos val="r"/>
      <c:layout>
        <c:manualLayout>
          <c:xMode val="edge"/>
          <c:yMode val="edge"/>
          <c:x val="0.59258050676357765"/>
          <c:y val="0.42257045920798081"/>
          <c:w val="0.36166792852816476"/>
          <c:h val="0.18570969731354936"/>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a:lstStyle/>
          <a:p>
            <a:pPr>
              <a:defRPr/>
            </a:pPr>
            <a:r>
              <a:rPr lang="en-US"/>
              <a:t>2020 with No Shift</a:t>
            </a:r>
          </a:p>
        </c:rich>
      </c:tx>
      <c:overlay val="0"/>
    </c:title>
    <c:autoTitleDeleted val="0"/>
    <c:plotArea>
      <c:layout/>
      <c:pieChart>
        <c:varyColors val="1"/>
        <c:dLbls>
          <c:showLegendKey val="0"/>
          <c:showVal val="0"/>
          <c:showCatName val="0"/>
          <c:showSerName val="0"/>
          <c:showPercent val="0"/>
          <c:showBubbleSize val="0"/>
          <c:showLeaderLines val="0"/>
        </c:dLbls>
        <c:firstSliceAng val="0"/>
      </c:pieChart>
    </c:plotArea>
    <c:legend>
      <c:legendPos val="r"/>
      <c:layout>
        <c:manualLayout>
          <c:xMode val="edge"/>
          <c:yMode val="edge"/>
          <c:x val="0.56846034870641171"/>
          <c:y val="0.40094488188976379"/>
          <c:w val="0.38987298462692166"/>
          <c:h val="0.18761023622047243"/>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defRPr/>
            </a:pPr>
            <a:r>
              <a:rPr lang="en-US" dirty="0"/>
              <a:t>2024 at 1.66 Shift</a:t>
            </a:r>
          </a:p>
        </c:rich>
      </c:tx>
      <c:overlay val="0"/>
    </c:title>
    <c:autoTitleDeleted val="0"/>
    <c:plotArea>
      <c:layout>
        <c:manualLayout>
          <c:layoutTarget val="inner"/>
          <c:xMode val="edge"/>
          <c:yMode val="edge"/>
          <c:x val="7.6532404603270751E-2"/>
          <c:y val="0.24843011811023621"/>
          <c:w val="0.50735110034322628"/>
          <c:h val="0.65955643044619428"/>
        </c:manualLayout>
      </c:layout>
      <c:pieChart>
        <c:varyColors val="1"/>
        <c:ser>
          <c:idx val="0"/>
          <c:order val="0"/>
          <c:tx>
            <c:strRef>
              <c:f>Sheet1!$B$1</c:f>
              <c:strCache>
                <c:ptCount val="1"/>
                <c:pt idx="0">
                  <c:v> 2</c:v>
                </c:pt>
              </c:strCache>
            </c:strRef>
          </c:tx>
          <c:dPt>
            <c:idx val="1"/>
            <c:bubble3D val="0"/>
            <c:extLst>
              <c:ext xmlns:c16="http://schemas.microsoft.com/office/drawing/2014/chart" uri="{C3380CC4-5D6E-409C-BE32-E72D297353CC}">
                <c16:uniqueId val="{00000000-621F-4263-8819-4E3336A79C29}"/>
              </c:ext>
            </c:extLst>
          </c:dPt>
          <c:dLbls>
            <c:dLbl>
              <c:idx val="0"/>
              <c:layout>
                <c:manualLayout>
                  <c:x val="4.9988895618816864E-2"/>
                  <c:y val="-0.10649770341207351"/>
                </c:manualLayout>
              </c:layout>
              <c:spPr>
                <a:noFill/>
                <a:ln>
                  <a:noFill/>
                </a:ln>
                <a:effectLst/>
              </c:spPr>
              <c:txPr>
                <a:bodyPr wrap="square" lIns="38100" tIns="19050" rIns="38100" bIns="19050" anchor="ctr">
                  <a:noAutofit/>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2745179689077324"/>
                      <c:h val="0.15374999999999997"/>
                    </c:manualLayout>
                  </c15:layout>
                </c:ext>
                <c:ext xmlns:c16="http://schemas.microsoft.com/office/drawing/2014/chart" uri="{C3380CC4-5D6E-409C-BE32-E72D297353CC}">
                  <c16:uniqueId val="{00000001-A88D-49D5-9C70-EA0704A2D14C}"/>
                </c:ext>
              </c:extLst>
            </c:dLbl>
            <c:dLbl>
              <c:idx val="1"/>
              <c:layout>
                <c:manualLayout>
                  <c:x val="6.5639768728004005E-2"/>
                  <c:y val="-5.6696023925749378E-2"/>
                </c:manualLayout>
              </c:layout>
              <c:showLegendKey val="0"/>
              <c:showVal val="1"/>
              <c:showCatName val="0"/>
              <c:showSerName val="0"/>
              <c:showPercent val="0"/>
              <c:showBubbleSize val="0"/>
              <c:extLst>
                <c:ext xmlns:c15="http://schemas.microsoft.com/office/drawing/2012/chart" uri="{CE6537A1-D6FC-4f65-9D91-7224C49458BB}">
                  <c15:layout>
                    <c:manualLayout>
                      <c:w val="0.20826923076923073"/>
                      <c:h val="0.18291666666666667"/>
                    </c:manualLayout>
                  </c15:layout>
                </c:ext>
                <c:ext xmlns:c16="http://schemas.microsoft.com/office/drawing/2014/chart" uri="{C3380CC4-5D6E-409C-BE32-E72D297353CC}">
                  <c16:uniqueId val="{00000000-621F-4263-8819-4E3336A79C29}"/>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Sheet1!$A$2:$A$3</c:f>
              <c:strCache>
                <c:ptCount val="2"/>
                <c:pt idx="0">
                  <c:v>Residential</c:v>
                </c:pt>
                <c:pt idx="1">
                  <c:v>CIP</c:v>
                </c:pt>
              </c:strCache>
            </c:strRef>
          </c:cat>
          <c:val>
            <c:numRef>
              <c:f>Sheet1!$B$2:$B$3</c:f>
              <c:numCache>
                <c:formatCode>0.00%</c:formatCode>
                <c:ptCount val="2"/>
                <c:pt idx="0">
                  <c:v>0.74590000000000001</c:v>
                </c:pt>
                <c:pt idx="1">
                  <c:v>0.25409999999999999</c:v>
                </c:pt>
              </c:numCache>
            </c:numRef>
          </c:val>
          <c:extLst>
            <c:ext xmlns:c16="http://schemas.microsoft.com/office/drawing/2014/chart" uri="{C3380CC4-5D6E-409C-BE32-E72D297353CC}">
              <c16:uniqueId val="{00000001-621F-4263-8819-4E3336A79C29}"/>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59258050676357765"/>
          <c:y val="0.42257045920798081"/>
          <c:w val="0.36166792852816476"/>
          <c:h val="0.18570969731354936"/>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a:lstStyle/>
          <a:p>
            <a:pPr>
              <a:defRPr/>
            </a:pPr>
            <a:r>
              <a:rPr lang="en-US" dirty="0"/>
              <a:t>2024 with No Shift</a:t>
            </a:r>
          </a:p>
        </c:rich>
      </c:tx>
      <c:layout>
        <c:manualLayout>
          <c:xMode val="edge"/>
          <c:yMode val="edge"/>
          <c:x val="0.20825881139857522"/>
          <c:y val="2.5000000000000001E-2"/>
        </c:manualLayout>
      </c:layout>
      <c:overlay val="0"/>
    </c:title>
    <c:autoTitleDeleted val="0"/>
    <c:plotArea>
      <c:layout/>
      <c:pieChart>
        <c:varyColors val="1"/>
        <c:ser>
          <c:idx val="0"/>
          <c:order val="0"/>
          <c:tx>
            <c:strRef>
              <c:f>Sheet1!$B$1</c:f>
              <c:strCache>
                <c:ptCount val="1"/>
                <c:pt idx="0">
                  <c:v> 2</c:v>
                </c:pt>
              </c:strCache>
            </c:strRef>
          </c:tx>
          <c:dPt>
            <c:idx val="1"/>
            <c:bubble3D val="0"/>
            <c:extLst>
              <c:ext xmlns:c16="http://schemas.microsoft.com/office/drawing/2014/chart" uri="{C3380CC4-5D6E-409C-BE32-E72D297353CC}">
                <c16:uniqueId val="{00000000-3FBD-4C0D-8A88-C4BDFC35E1E9}"/>
              </c:ext>
            </c:extLst>
          </c:dPt>
          <c:dLbls>
            <c:dLbl>
              <c:idx val="0"/>
              <c:layout>
                <c:manualLayout>
                  <c:x val="0.1327036464191976"/>
                  <c:y val="-0.1430209973753280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FBD-4C0D-8A88-C4BDFC35E1E9}"/>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FBD-4C0D-8A88-C4BDFC35E1E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0">
                  <c:v>Residential</c:v>
                </c:pt>
                <c:pt idx="1">
                  <c:v>CIP</c:v>
                </c:pt>
              </c:strCache>
            </c:strRef>
          </c:cat>
          <c:val>
            <c:numRef>
              <c:f>Sheet1!$B$2:$B$3</c:f>
              <c:numCache>
                <c:formatCode>0.00%</c:formatCode>
                <c:ptCount val="2"/>
                <c:pt idx="0">
                  <c:v>0.84689999999999999</c:v>
                </c:pt>
                <c:pt idx="1">
                  <c:v>0.15310000000000001</c:v>
                </c:pt>
              </c:numCache>
            </c:numRef>
          </c:val>
          <c:extLst>
            <c:ext xmlns:c16="http://schemas.microsoft.com/office/drawing/2014/chart" uri="{C3380CC4-5D6E-409C-BE32-E72D297353CC}">
              <c16:uniqueId val="{00000002-3FBD-4C0D-8A88-C4BDFC35E1E9}"/>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62203177727784031"/>
          <c:y val="0.40094488188976379"/>
          <c:w val="0.33630155605549306"/>
          <c:h val="0.18761023622047243"/>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dirty="0"/>
              <a:t>Maximum Allowable Levy History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Levy!$B$1</c:f>
              <c:strCache>
                <c:ptCount val="1"/>
                <c:pt idx="0">
                  <c:v>Levy History</c:v>
                </c:pt>
              </c:strCache>
            </c:strRef>
          </c:tx>
          <c:spPr>
            <a:solidFill>
              <a:schemeClr val="accent1"/>
            </a:solidFill>
            <a:ln>
              <a:noFill/>
            </a:ln>
            <a:effectLst/>
          </c:spPr>
          <c:invertIfNegative val="0"/>
          <c:dLbls>
            <c:dLbl>
              <c:idx val="0"/>
              <c:tx>
                <c:strRef>
                  <c:f>Levy!$C$5</c:f>
                  <c:strCache>
                    <c:ptCount val="1"/>
                    <c:pt idx="0">
                      <c:v>$71.44</c:v>
                    </c:pt>
                  </c:strCache>
                </c:strRef>
              </c:tx>
              <c:showLegendKey val="0"/>
              <c:showVal val="1"/>
              <c:showCatName val="0"/>
              <c:showSerName val="0"/>
              <c:showPercent val="0"/>
              <c:showBubbleSize val="0"/>
              <c:extLst>
                <c:ext xmlns:c15="http://schemas.microsoft.com/office/drawing/2012/chart" uri="{CE6537A1-D6FC-4f65-9D91-7224C49458BB}">
                  <c15:dlblFieldTable>
                    <c15:dlblFTEntry>
                      <c15:txfldGUID>{FEE9B293-2C68-4FE7-81C7-4089EA2E15B2}</c15:txfldGUID>
                      <c15:f>Levy!$C$5</c15:f>
                      <c15:dlblFieldTableCache>
                        <c:ptCount val="1"/>
                        <c:pt idx="0">
                          <c:v>$71.44</c:v>
                        </c:pt>
                      </c15:dlblFieldTableCache>
                    </c15:dlblFTEntry>
                  </c15:dlblFieldTable>
                  <c15:showDataLabelsRange val="0"/>
                </c:ext>
                <c:ext xmlns:c16="http://schemas.microsoft.com/office/drawing/2014/chart" uri="{C3380CC4-5D6E-409C-BE32-E72D297353CC}">
                  <c16:uniqueId val="{00000000-D82D-4B37-AA1B-601917E8CE07}"/>
                </c:ext>
              </c:extLst>
            </c:dLbl>
            <c:dLbl>
              <c:idx val="1"/>
              <c:tx>
                <c:strRef>
                  <c:f>Levy!$C$6</c:f>
                  <c:strCache>
                    <c:ptCount val="1"/>
                    <c:pt idx="0">
                      <c:v>$75.02</c:v>
                    </c:pt>
                  </c:strCache>
                </c:strRef>
              </c:tx>
              <c:showLegendKey val="0"/>
              <c:showVal val="1"/>
              <c:showCatName val="0"/>
              <c:showSerName val="0"/>
              <c:showPercent val="0"/>
              <c:showBubbleSize val="0"/>
              <c:extLst>
                <c:ext xmlns:c15="http://schemas.microsoft.com/office/drawing/2012/chart" uri="{CE6537A1-D6FC-4f65-9D91-7224C49458BB}">
                  <c15:dlblFieldTable>
                    <c15:dlblFTEntry>
                      <c15:txfldGUID>{ED242FEB-A942-4422-A88A-5E650236754B}</c15:txfldGUID>
                      <c15:f>Levy!$C$6</c15:f>
                      <c15:dlblFieldTableCache>
                        <c:ptCount val="1"/>
                        <c:pt idx="0">
                          <c:v>$75.02</c:v>
                        </c:pt>
                      </c15:dlblFieldTableCache>
                    </c15:dlblFTEntry>
                  </c15:dlblFieldTable>
                  <c15:showDataLabelsRange val="0"/>
                </c:ext>
                <c:ext xmlns:c16="http://schemas.microsoft.com/office/drawing/2014/chart" uri="{C3380CC4-5D6E-409C-BE32-E72D297353CC}">
                  <c16:uniqueId val="{00000001-D82D-4B37-AA1B-601917E8CE07}"/>
                </c:ext>
              </c:extLst>
            </c:dLbl>
            <c:dLbl>
              <c:idx val="2"/>
              <c:tx>
                <c:strRef>
                  <c:f>Levy!$C$7</c:f>
                  <c:strCache>
                    <c:ptCount val="1"/>
                    <c:pt idx="0">
                      <c:v>$78.65</c:v>
                    </c:pt>
                  </c:strCache>
                </c:strRef>
              </c:tx>
              <c:showLegendKey val="0"/>
              <c:showVal val="1"/>
              <c:showCatName val="0"/>
              <c:showSerName val="0"/>
              <c:showPercent val="0"/>
              <c:showBubbleSize val="0"/>
              <c:extLst>
                <c:ext xmlns:c15="http://schemas.microsoft.com/office/drawing/2012/chart" uri="{CE6537A1-D6FC-4f65-9D91-7224C49458BB}">
                  <c15:dlblFieldTable>
                    <c15:dlblFTEntry>
                      <c15:txfldGUID>{1525BC1B-BE73-419E-AA8D-BF32BDB042F1}</c15:txfldGUID>
                      <c15:f>Levy!$C$7</c15:f>
                      <c15:dlblFieldTableCache>
                        <c:ptCount val="1"/>
                        <c:pt idx="0">
                          <c:v>$78.65</c:v>
                        </c:pt>
                      </c15:dlblFieldTableCache>
                    </c15:dlblFTEntry>
                  </c15:dlblFieldTable>
                  <c15:showDataLabelsRange val="0"/>
                </c:ext>
                <c:ext xmlns:c16="http://schemas.microsoft.com/office/drawing/2014/chart" uri="{C3380CC4-5D6E-409C-BE32-E72D297353CC}">
                  <c16:uniqueId val="{00000002-D82D-4B37-AA1B-601917E8CE07}"/>
                </c:ext>
              </c:extLst>
            </c:dLbl>
            <c:dLbl>
              <c:idx val="3"/>
              <c:tx>
                <c:strRef>
                  <c:f>Levy!$C$8</c:f>
                  <c:strCache>
                    <c:ptCount val="1"/>
                    <c:pt idx="0">
                      <c:v>$82.40</c:v>
                    </c:pt>
                  </c:strCache>
                </c:strRef>
              </c:tx>
              <c:showLegendKey val="0"/>
              <c:showVal val="1"/>
              <c:showCatName val="0"/>
              <c:showSerName val="0"/>
              <c:showPercent val="0"/>
              <c:showBubbleSize val="0"/>
              <c:extLst>
                <c:ext xmlns:c15="http://schemas.microsoft.com/office/drawing/2012/chart" uri="{CE6537A1-D6FC-4f65-9D91-7224C49458BB}">
                  <c15:dlblFieldTable>
                    <c15:dlblFTEntry>
                      <c15:txfldGUID>{1D108AC6-EC94-4FAC-BC22-0FA02C252263}</c15:txfldGUID>
                      <c15:f>Levy!$C$8</c15:f>
                      <c15:dlblFieldTableCache>
                        <c:ptCount val="1"/>
                        <c:pt idx="0">
                          <c:v>$82.40</c:v>
                        </c:pt>
                      </c15:dlblFieldTableCache>
                    </c15:dlblFTEntry>
                  </c15:dlblFieldTable>
                  <c15:showDataLabelsRange val="0"/>
                </c:ext>
                <c:ext xmlns:c16="http://schemas.microsoft.com/office/drawing/2014/chart" uri="{C3380CC4-5D6E-409C-BE32-E72D297353CC}">
                  <c16:uniqueId val="{00000003-D82D-4B37-AA1B-601917E8CE07}"/>
                </c:ext>
              </c:extLst>
            </c:dLbl>
            <c:dLbl>
              <c:idx val="4"/>
              <c:tx>
                <c:strRef>
                  <c:f>Levy!$C$9</c:f>
                  <c:strCache>
                    <c:ptCount val="1"/>
                    <c:pt idx="0">
                      <c:v>$87.42</c:v>
                    </c:pt>
                  </c:strCache>
                </c:strRef>
              </c:tx>
              <c:showLegendKey val="0"/>
              <c:showVal val="1"/>
              <c:showCatName val="0"/>
              <c:showSerName val="0"/>
              <c:showPercent val="0"/>
              <c:showBubbleSize val="0"/>
              <c:extLst>
                <c:ext xmlns:c15="http://schemas.microsoft.com/office/drawing/2012/chart" uri="{CE6537A1-D6FC-4f65-9D91-7224C49458BB}">
                  <c15:dlblFieldTable>
                    <c15:dlblFTEntry>
                      <c15:txfldGUID>{38607CF6-9AE8-45FD-A8C8-11A506DEB8D3}</c15:txfldGUID>
                      <c15:f>Levy!$C$9</c15:f>
                      <c15:dlblFieldTableCache>
                        <c:ptCount val="1"/>
                        <c:pt idx="0">
                          <c:v>$87.42</c:v>
                        </c:pt>
                      </c15:dlblFieldTableCache>
                    </c15:dlblFTEntry>
                  </c15:dlblFieldTable>
                  <c15:showDataLabelsRange val="0"/>
                </c:ext>
                <c:ext xmlns:c16="http://schemas.microsoft.com/office/drawing/2014/chart" uri="{C3380CC4-5D6E-409C-BE32-E72D297353CC}">
                  <c16:uniqueId val="{00000004-D82D-4B37-AA1B-601917E8CE07}"/>
                </c:ext>
              </c:extLst>
            </c:dLbl>
            <c:dLbl>
              <c:idx val="5"/>
              <c:tx>
                <c:strRef>
                  <c:f>Levy!$C$10</c:f>
                  <c:strCache>
                    <c:ptCount val="1"/>
                    <c:pt idx="0">
                      <c:v>$94.46</c:v>
                    </c:pt>
                  </c:strCache>
                </c:strRef>
              </c:tx>
              <c:showLegendKey val="0"/>
              <c:showVal val="1"/>
              <c:showCatName val="0"/>
              <c:showSerName val="0"/>
              <c:showPercent val="0"/>
              <c:showBubbleSize val="0"/>
              <c:extLst>
                <c:ext xmlns:c15="http://schemas.microsoft.com/office/drawing/2012/chart" uri="{CE6537A1-D6FC-4f65-9D91-7224C49458BB}">
                  <c15:dlblFieldTable>
                    <c15:dlblFTEntry>
                      <c15:txfldGUID>{1CD9586F-98D4-4969-BB44-11300E31D8C7}</c15:txfldGUID>
                      <c15:f>Levy!$C$10</c15:f>
                      <c15:dlblFieldTableCache>
                        <c:ptCount val="1"/>
                        <c:pt idx="0">
                          <c:v>$94.46</c:v>
                        </c:pt>
                      </c15:dlblFieldTableCache>
                    </c15:dlblFTEntry>
                  </c15:dlblFieldTable>
                  <c15:showDataLabelsRange val="0"/>
                </c:ext>
                <c:ext xmlns:c16="http://schemas.microsoft.com/office/drawing/2014/chart" uri="{C3380CC4-5D6E-409C-BE32-E72D297353CC}">
                  <c16:uniqueId val="{00000005-D82D-4B37-AA1B-601917E8CE07}"/>
                </c:ext>
              </c:extLst>
            </c:dLbl>
            <c:dLbl>
              <c:idx val="6"/>
              <c:tx>
                <c:strRef>
                  <c:f>Levy!$C$11</c:f>
                  <c:strCache>
                    <c:ptCount val="1"/>
                    <c:pt idx="0">
                      <c:v>$97.39</c:v>
                    </c:pt>
                  </c:strCache>
                </c:strRef>
              </c:tx>
              <c:showLegendKey val="0"/>
              <c:showVal val="1"/>
              <c:showCatName val="0"/>
              <c:showSerName val="0"/>
              <c:showPercent val="0"/>
              <c:showBubbleSize val="0"/>
              <c:extLst>
                <c:ext xmlns:c15="http://schemas.microsoft.com/office/drawing/2012/chart" uri="{CE6537A1-D6FC-4f65-9D91-7224C49458BB}">
                  <c15:dlblFieldTable>
                    <c15:dlblFTEntry>
                      <c15:txfldGUID>{B25D39E6-C4F1-4FD9-A633-835A07FFD44F}</c15:txfldGUID>
                      <c15:f>Levy!$C$11</c15:f>
                      <c15:dlblFieldTableCache>
                        <c:ptCount val="1"/>
                        <c:pt idx="0">
                          <c:v>$97.39</c:v>
                        </c:pt>
                      </c15:dlblFieldTableCache>
                    </c15:dlblFTEntry>
                  </c15:dlblFieldTable>
                  <c15:showDataLabelsRange val="0"/>
                </c:ext>
                <c:ext xmlns:c16="http://schemas.microsoft.com/office/drawing/2014/chart" uri="{C3380CC4-5D6E-409C-BE32-E72D297353CC}">
                  <c16:uniqueId val="{00000006-D82D-4B37-AA1B-601917E8CE07}"/>
                </c:ext>
              </c:extLst>
            </c:dLbl>
            <c:dLbl>
              <c:idx val="7"/>
              <c:tx>
                <c:strRef>
                  <c:f>Levy!$C$12</c:f>
                  <c:strCache>
                    <c:ptCount val="1"/>
                    <c:pt idx="0">
                      <c:v>$100.81</c:v>
                    </c:pt>
                  </c:strCache>
                </c:strRef>
              </c:tx>
              <c:showLegendKey val="0"/>
              <c:showVal val="1"/>
              <c:showCatName val="0"/>
              <c:showSerName val="0"/>
              <c:showPercent val="0"/>
              <c:showBubbleSize val="0"/>
              <c:extLst>
                <c:ext xmlns:c15="http://schemas.microsoft.com/office/drawing/2012/chart" uri="{CE6537A1-D6FC-4f65-9D91-7224C49458BB}">
                  <c15:dlblFieldTable>
                    <c15:dlblFTEntry>
                      <c15:txfldGUID>{DDD28E01-8DC8-4E16-8AC0-341E4282EA3C}</c15:txfldGUID>
                      <c15:f>Levy!$C$12</c15:f>
                      <c15:dlblFieldTableCache>
                        <c:ptCount val="1"/>
                        <c:pt idx="0">
                          <c:v>$100.81</c:v>
                        </c:pt>
                      </c15:dlblFieldTableCache>
                    </c15:dlblFTEntry>
                  </c15:dlblFieldTable>
                  <c15:showDataLabelsRange val="0"/>
                </c:ext>
                <c:ext xmlns:c16="http://schemas.microsoft.com/office/drawing/2014/chart" uri="{C3380CC4-5D6E-409C-BE32-E72D297353CC}">
                  <c16:uniqueId val="{00000007-D82D-4B37-AA1B-601917E8CE07}"/>
                </c:ext>
              </c:extLst>
            </c:dLbl>
            <c:dLbl>
              <c:idx val="8"/>
              <c:tx>
                <c:strRef>
                  <c:f>Levy!$C$13</c:f>
                  <c:strCache>
                    <c:ptCount val="1"/>
                    <c:pt idx="0">
                      <c:v>$105.36</c:v>
                    </c:pt>
                  </c:strCache>
                </c:strRef>
              </c:tx>
              <c:showLegendKey val="0"/>
              <c:showVal val="1"/>
              <c:showCatName val="0"/>
              <c:showSerName val="0"/>
              <c:showPercent val="0"/>
              <c:showBubbleSize val="0"/>
              <c:extLst>
                <c:ext xmlns:c15="http://schemas.microsoft.com/office/drawing/2012/chart" uri="{CE6537A1-D6FC-4f65-9D91-7224C49458BB}">
                  <c15:dlblFieldTable>
                    <c15:dlblFTEntry>
                      <c15:txfldGUID>{B618D9FC-56F8-4D41-A9DE-08B71DC2D7A3}</c15:txfldGUID>
                      <c15:f>Levy!$C$13</c15:f>
                      <c15:dlblFieldTableCache>
                        <c:ptCount val="1"/>
                        <c:pt idx="0">
                          <c:v>$105.36</c:v>
                        </c:pt>
                      </c15:dlblFieldTableCache>
                    </c15:dlblFTEntry>
                  </c15:dlblFieldTable>
                  <c15:showDataLabelsRange val="0"/>
                </c:ext>
                <c:ext xmlns:c16="http://schemas.microsoft.com/office/drawing/2014/chart" uri="{C3380CC4-5D6E-409C-BE32-E72D297353CC}">
                  <c16:uniqueId val="{00000008-D82D-4B37-AA1B-601917E8CE07}"/>
                </c:ext>
              </c:extLst>
            </c:dLbl>
            <c:dLbl>
              <c:idx val="9"/>
              <c:tx>
                <c:strRef>
                  <c:f>Levy!$C$14</c:f>
                  <c:strCache>
                    <c:ptCount val="1"/>
                    <c:pt idx="0">
                      <c:v>$109.73</c:v>
                    </c:pt>
                  </c:strCache>
                </c:strRef>
              </c:tx>
              <c:showLegendKey val="0"/>
              <c:showVal val="1"/>
              <c:showCatName val="0"/>
              <c:showSerName val="0"/>
              <c:showPercent val="0"/>
              <c:showBubbleSize val="0"/>
              <c:extLst>
                <c:ext xmlns:c15="http://schemas.microsoft.com/office/drawing/2012/chart" uri="{CE6537A1-D6FC-4f65-9D91-7224C49458BB}">
                  <c15:dlblFieldTable>
                    <c15:dlblFTEntry>
                      <c15:txfldGUID>{2DAEFA71-ACFB-466B-891C-DD9DB73C6EC9}</c15:txfldGUID>
                      <c15:f>Levy!$C$14</c15:f>
                      <c15:dlblFieldTableCache>
                        <c:ptCount val="1"/>
                        <c:pt idx="0">
                          <c:v>$109.73</c:v>
                        </c:pt>
                      </c15:dlblFieldTableCache>
                    </c15:dlblFTEntry>
                  </c15:dlblFieldTable>
                  <c15:showDataLabelsRange val="0"/>
                </c:ext>
                <c:ext xmlns:c16="http://schemas.microsoft.com/office/drawing/2014/chart" uri="{C3380CC4-5D6E-409C-BE32-E72D297353CC}">
                  <c16:uniqueId val="{00000009-D82D-4B37-AA1B-601917E8CE07}"/>
                </c:ext>
              </c:extLst>
            </c:dLbl>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Levy!$A$5:$A$14</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Levy!$B$5:$B$14</c:f>
              <c:numCache>
                <c:formatCode>"$"#,##0</c:formatCode>
                <c:ptCount val="10"/>
                <c:pt idx="0">
                  <c:v>71444252</c:v>
                </c:pt>
                <c:pt idx="1">
                  <c:v>75017835</c:v>
                </c:pt>
                <c:pt idx="2">
                  <c:v>78651211</c:v>
                </c:pt>
                <c:pt idx="3">
                  <c:v>82405566</c:v>
                </c:pt>
                <c:pt idx="4">
                  <c:v>87419780</c:v>
                </c:pt>
                <c:pt idx="5">
                  <c:v>94460425</c:v>
                </c:pt>
                <c:pt idx="6">
                  <c:v>97389028</c:v>
                </c:pt>
                <c:pt idx="7">
                  <c:v>100812797</c:v>
                </c:pt>
                <c:pt idx="8">
                  <c:v>105360963</c:v>
                </c:pt>
                <c:pt idx="9">
                  <c:v>109734845</c:v>
                </c:pt>
              </c:numCache>
            </c:numRef>
          </c:val>
          <c:extLst>
            <c:ext xmlns:c16="http://schemas.microsoft.com/office/drawing/2014/chart" uri="{C3380CC4-5D6E-409C-BE32-E72D297353CC}">
              <c16:uniqueId val="{0000000A-D82D-4B37-AA1B-601917E8CE07}"/>
            </c:ext>
          </c:extLst>
        </c:ser>
        <c:dLbls>
          <c:showLegendKey val="0"/>
          <c:showVal val="1"/>
          <c:showCatName val="0"/>
          <c:showSerName val="0"/>
          <c:showPercent val="0"/>
          <c:showBubbleSize val="0"/>
        </c:dLbls>
        <c:gapWidth val="219"/>
        <c:overlap val="-27"/>
        <c:axId val="-1167805568"/>
        <c:axId val="-1167807200"/>
      </c:barChart>
      <c:catAx>
        <c:axId val="-1167805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67807200"/>
        <c:crosses val="autoZero"/>
        <c:auto val="1"/>
        <c:lblAlgn val="ctr"/>
        <c:lblOffset val="100"/>
        <c:noMultiLvlLbl val="0"/>
      </c:catAx>
      <c:valAx>
        <c:axId val="-116780720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678055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manualLayout>
          <c:layoutTarget val="inner"/>
          <c:xMode val="edge"/>
          <c:yMode val="edge"/>
          <c:x val="0.126919072615923"/>
          <c:y val="0.13454055653115304"/>
          <c:w val="0.83419203849518808"/>
          <c:h val="0.78535823309856057"/>
        </c:manualLayout>
      </c:layout>
      <c:barChart>
        <c:barDir val="col"/>
        <c:grouping val="clustered"/>
        <c:varyColors val="0"/>
        <c:ser>
          <c:idx val="0"/>
          <c:order val="0"/>
          <c:tx>
            <c:strRef>
              <c:f>Levy!$B$16</c:f>
              <c:strCache>
                <c:ptCount val="1"/>
                <c:pt idx="0">
                  <c:v>Excess Levy Capacity</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Levy!$A$20:$A$29</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Levy!$B$20:$B$29</c:f>
              <c:numCache>
                <c:formatCode>"$"#,##0</c:formatCode>
                <c:ptCount val="10"/>
                <c:pt idx="0">
                  <c:v>2255.5100000000002</c:v>
                </c:pt>
                <c:pt idx="1">
                  <c:v>38105</c:v>
                </c:pt>
                <c:pt idx="2">
                  <c:v>60188</c:v>
                </c:pt>
                <c:pt idx="3">
                  <c:v>13268</c:v>
                </c:pt>
                <c:pt idx="4">
                  <c:v>56545</c:v>
                </c:pt>
                <c:pt idx="5">
                  <c:v>15338</c:v>
                </c:pt>
                <c:pt idx="6">
                  <c:v>7474</c:v>
                </c:pt>
                <c:pt idx="7">
                  <c:v>13884</c:v>
                </c:pt>
                <c:pt idx="8">
                  <c:v>1210.6500000000001</c:v>
                </c:pt>
                <c:pt idx="9">
                  <c:v>11811</c:v>
                </c:pt>
              </c:numCache>
            </c:numRef>
          </c:val>
          <c:extLst>
            <c:ext xmlns:c16="http://schemas.microsoft.com/office/drawing/2014/chart" uri="{C3380CC4-5D6E-409C-BE32-E72D297353CC}">
              <c16:uniqueId val="{00000000-B2D9-4D94-A564-4D0B97E1DA73}"/>
            </c:ext>
          </c:extLst>
        </c:ser>
        <c:dLbls>
          <c:showLegendKey val="0"/>
          <c:showVal val="0"/>
          <c:showCatName val="0"/>
          <c:showSerName val="0"/>
          <c:showPercent val="0"/>
          <c:showBubbleSize val="0"/>
        </c:dLbls>
        <c:gapWidth val="150"/>
        <c:axId val="-1167802848"/>
        <c:axId val="-1167806112"/>
      </c:barChart>
      <c:catAx>
        <c:axId val="-1167802848"/>
        <c:scaling>
          <c:orientation val="minMax"/>
        </c:scaling>
        <c:delete val="0"/>
        <c:axPos val="b"/>
        <c:numFmt formatCode="General" sourceLinked="1"/>
        <c:majorTickMark val="out"/>
        <c:minorTickMark val="none"/>
        <c:tickLblPos val="nextTo"/>
        <c:crossAx val="-1167806112"/>
        <c:crosses val="autoZero"/>
        <c:auto val="1"/>
        <c:lblAlgn val="ctr"/>
        <c:lblOffset val="100"/>
        <c:noMultiLvlLbl val="0"/>
      </c:catAx>
      <c:valAx>
        <c:axId val="-1167806112"/>
        <c:scaling>
          <c:orientation val="minMax"/>
        </c:scaling>
        <c:delete val="0"/>
        <c:axPos val="l"/>
        <c:majorGridlines/>
        <c:numFmt formatCode="&quot;$&quot;#,##0" sourceLinked="1"/>
        <c:majorTickMark val="out"/>
        <c:minorTickMark val="none"/>
        <c:tickLblPos val="nextTo"/>
        <c:crossAx val="-1167802848"/>
        <c:crosses val="autoZero"/>
        <c:crossBetween val="between"/>
      </c:valAx>
    </c:plotArea>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879" tIns="46942" rIns="93879" bIns="46942" rtlCol="0"/>
          <a:lstStyle>
            <a:lvl1pPr algn="l">
              <a:defRPr sz="1200"/>
            </a:lvl1pPr>
          </a:lstStyle>
          <a:p>
            <a:endParaRPr lang="en-US"/>
          </a:p>
        </p:txBody>
      </p:sp>
      <p:sp>
        <p:nvSpPr>
          <p:cNvPr id="3" name="Date Placeholder 2"/>
          <p:cNvSpPr>
            <a:spLocks noGrp="1"/>
          </p:cNvSpPr>
          <p:nvPr>
            <p:ph type="dt" sz="quarter" idx="1"/>
          </p:nvPr>
        </p:nvSpPr>
        <p:spPr>
          <a:xfrm>
            <a:off x="3970939" y="0"/>
            <a:ext cx="3037840" cy="464820"/>
          </a:xfrm>
          <a:prstGeom prst="rect">
            <a:avLst/>
          </a:prstGeom>
        </p:spPr>
        <p:txBody>
          <a:bodyPr vert="horz" lIns="93879" tIns="46942" rIns="93879" bIns="46942" rtlCol="0"/>
          <a:lstStyle>
            <a:lvl1pPr algn="r">
              <a:defRPr sz="1200"/>
            </a:lvl1pPr>
          </a:lstStyle>
          <a:p>
            <a:fld id="{D2680212-06B8-4E79-A50D-235B2B8DF23E}" type="datetimeFigureOut">
              <a:rPr lang="en-US" smtClean="0"/>
              <a:pPr/>
              <a:t>11/22/2023</a:t>
            </a:fld>
            <a:endParaRPr lang="en-US"/>
          </a:p>
        </p:txBody>
      </p:sp>
      <p:sp>
        <p:nvSpPr>
          <p:cNvPr id="4" name="Footer Placeholder 3"/>
          <p:cNvSpPr>
            <a:spLocks noGrp="1"/>
          </p:cNvSpPr>
          <p:nvPr>
            <p:ph type="ftr" sz="quarter" idx="2"/>
          </p:nvPr>
        </p:nvSpPr>
        <p:spPr>
          <a:xfrm>
            <a:off x="1" y="8829966"/>
            <a:ext cx="3037840" cy="464820"/>
          </a:xfrm>
          <a:prstGeom prst="rect">
            <a:avLst/>
          </a:prstGeom>
        </p:spPr>
        <p:txBody>
          <a:bodyPr vert="horz" lIns="93879" tIns="46942" rIns="93879" bIns="46942"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6"/>
            <a:ext cx="3037840" cy="464820"/>
          </a:xfrm>
          <a:prstGeom prst="rect">
            <a:avLst/>
          </a:prstGeom>
        </p:spPr>
        <p:txBody>
          <a:bodyPr vert="horz" lIns="93879" tIns="46942" rIns="93879" bIns="46942" rtlCol="0" anchor="b"/>
          <a:lstStyle>
            <a:lvl1pPr algn="r">
              <a:defRPr sz="1200"/>
            </a:lvl1pPr>
          </a:lstStyle>
          <a:p>
            <a:fld id="{D624EDAC-F1F0-4EE1-81BD-69C6E8B3B282}" type="slidenum">
              <a:rPr lang="en-US" smtClean="0"/>
              <a:pPr/>
              <a:t>‹#›</a:t>
            </a:fld>
            <a:endParaRPr lang="en-US"/>
          </a:p>
        </p:txBody>
      </p:sp>
    </p:spTree>
    <p:extLst>
      <p:ext uri="{BB962C8B-B14F-4D97-AF65-F5344CB8AC3E}">
        <p14:creationId xmlns:p14="http://schemas.microsoft.com/office/powerpoint/2010/main" val="18059402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879" tIns="46942" rIns="93879" bIns="46942"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3879" tIns="46942" rIns="93879" bIns="46942" rtlCol="0"/>
          <a:lstStyle>
            <a:lvl1pPr algn="r">
              <a:defRPr sz="1200"/>
            </a:lvl1pPr>
          </a:lstStyle>
          <a:p>
            <a:fld id="{05CBA45A-5A3C-420C-9569-3FE1FFBA13A0}" type="datetimeFigureOut">
              <a:rPr lang="en-US" smtClean="0"/>
              <a:t>11/22/2023</a:t>
            </a:fld>
            <a:endParaRPr lang="en-US"/>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3879" tIns="46942" rIns="93879" bIns="46942"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879" tIns="46942" rIns="93879" bIns="4694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6"/>
            <a:ext cx="3037840" cy="464820"/>
          </a:xfrm>
          <a:prstGeom prst="rect">
            <a:avLst/>
          </a:prstGeom>
        </p:spPr>
        <p:txBody>
          <a:bodyPr vert="horz" lIns="93879" tIns="46942" rIns="93879" bIns="46942"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6"/>
            <a:ext cx="3037840" cy="464820"/>
          </a:xfrm>
          <a:prstGeom prst="rect">
            <a:avLst/>
          </a:prstGeom>
        </p:spPr>
        <p:txBody>
          <a:bodyPr vert="horz" lIns="93879" tIns="46942" rIns="93879" bIns="46942" rtlCol="0" anchor="b"/>
          <a:lstStyle>
            <a:lvl1pPr algn="r">
              <a:defRPr sz="1200"/>
            </a:lvl1pPr>
          </a:lstStyle>
          <a:p>
            <a:fld id="{C0470C81-5665-4CE9-B2BE-1D9A918F02F1}" type="slidenum">
              <a:rPr lang="en-US" smtClean="0"/>
              <a:t>‹#›</a:t>
            </a:fld>
            <a:endParaRPr lang="en-US"/>
          </a:p>
        </p:txBody>
      </p:sp>
    </p:spTree>
    <p:extLst>
      <p:ext uri="{BB962C8B-B14F-4D97-AF65-F5344CB8AC3E}">
        <p14:creationId xmlns:p14="http://schemas.microsoft.com/office/powerpoint/2010/main" val="1737365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470C81-5665-4CE9-B2BE-1D9A918F02F1}" type="slidenum">
              <a:rPr lang="en-US" smtClean="0"/>
              <a:t>1</a:t>
            </a:fld>
            <a:endParaRPr lang="en-US"/>
          </a:p>
        </p:txBody>
      </p:sp>
    </p:spTree>
    <p:extLst>
      <p:ext uri="{BB962C8B-B14F-4D97-AF65-F5344CB8AC3E}">
        <p14:creationId xmlns:p14="http://schemas.microsoft.com/office/powerpoint/2010/main" val="9684943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470C81-5665-4CE9-B2BE-1D9A918F02F1}"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75984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470C81-5665-4CE9-B2BE-1D9A918F02F1}" type="slidenum">
              <a:rPr lang="en-US" smtClean="0"/>
              <a:t>13</a:t>
            </a:fld>
            <a:endParaRPr lang="en-US"/>
          </a:p>
        </p:txBody>
      </p:sp>
    </p:spTree>
    <p:extLst>
      <p:ext uri="{BB962C8B-B14F-4D97-AF65-F5344CB8AC3E}">
        <p14:creationId xmlns:p14="http://schemas.microsoft.com/office/powerpoint/2010/main" val="24346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470C81-5665-4CE9-B2BE-1D9A918F02F1}" type="slidenum">
              <a:rPr lang="en-US" smtClean="0"/>
              <a:t>14</a:t>
            </a:fld>
            <a:endParaRPr lang="en-US"/>
          </a:p>
        </p:txBody>
      </p:sp>
    </p:spTree>
    <p:extLst>
      <p:ext uri="{BB962C8B-B14F-4D97-AF65-F5344CB8AC3E}">
        <p14:creationId xmlns:p14="http://schemas.microsoft.com/office/powerpoint/2010/main" val="1391462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470C81-5665-4CE9-B2BE-1D9A918F02F1}" type="slidenum">
              <a:rPr lang="en-US" smtClean="0"/>
              <a:t>15</a:t>
            </a:fld>
            <a:endParaRPr lang="en-US"/>
          </a:p>
        </p:txBody>
      </p:sp>
    </p:spTree>
    <p:extLst>
      <p:ext uri="{BB962C8B-B14F-4D97-AF65-F5344CB8AC3E}">
        <p14:creationId xmlns:p14="http://schemas.microsoft.com/office/powerpoint/2010/main" val="282423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470C81-5665-4CE9-B2BE-1D9A918F02F1}" type="slidenum">
              <a:rPr lang="en-US" smtClean="0"/>
              <a:t>16</a:t>
            </a:fld>
            <a:endParaRPr lang="en-US"/>
          </a:p>
        </p:txBody>
      </p:sp>
    </p:spTree>
    <p:extLst>
      <p:ext uri="{BB962C8B-B14F-4D97-AF65-F5344CB8AC3E}">
        <p14:creationId xmlns:p14="http://schemas.microsoft.com/office/powerpoint/2010/main" val="2610503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470C81-5665-4CE9-B2BE-1D9A918F02F1}" type="slidenum">
              <a:rPr lang="en-US" smtClean="0"/>
              <a:t>17</a:t>
            </a:fld>
            <a:endParaRPr lang="en-US"/>
          </a:p>
        </p:txBody>
      </p:sp>
    </p:spTree>
    <p:extLst>
      <p:ext uri="{BB962C8B-B14F-4D97-AF65-F5344CB8AC3E}">
        <p14:creationId xmlns:p14="http://schemas.microsoft.com/office/powerpoint/2010/main" val="2610503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470C81-5665-4CE9-B2BE-1D9A918F02F1}" type="slidenum">
              <a:rPr lang="en-US" smtClean="0"/>
              <a:t>18</a:t>
            </a:fld>
            <a:endParaRPr lang="en-US"/>
          </a:p>
        </p:txBody>
      </p:sp>
    </p:spTree>
    <p:extLst>
      <p:ext uri="{BB962C8B-B14F-4D97-AF65-F5344CB8AC3E}">
        <p14:creationId xmlns:p14="http://schemas.microsoft.com/office/powerpoint/2010/main" val="367884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470C81-5665-4CE9-B2BE-1D9A918F02F1}" type="slidenum">
              <a:rPr lang="en-US" smtClean="0"/>
              <a:t>19</a:t>
            </a:fld>
            <a:endParaRPr lang="en-US"/>
          </a:p>
        </p:txBody>
      </p:sp>
    </p:spTree>
    <p:extLst>
      <p:ext uri="{BB962C8B-B14F-4D97-AF65-F5344CB8AC3E}">
        <p14:creationId xmlns:p14="http://schemas.microsoft.com/office/powerpoint/2010/main" val="546872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470C81-5665-4CE9-B2BE-1D9A918F02F1}" type="slidenum">
              <a:rPr lang="en-US" smtClean="0"/>
              <a:t>20</a:t>
            </a:fld>
            <a:endParaRPr lang="en-US"/>
          </a:p>
        </p:txBody>
      </p:sp>
    </p:spTree>
    <p:extLst>
      <p:ext uri="{BB962C8B-B14F-4D97-AF65-F5344CB8AC3E}">
        <p14:creationId xmlns:p14="http://schemas.microsoft.com/office/powerpoint/2010/main" val="2943300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470C81-5665-4CE9-B2BE-1D9A918F02F1}" type="slidenum">
              <a:rPr lang="en-US" smtClean="0"/>
              <a:t>2</a:t>
            </a:fld>
            <a:endParaRPr lang="en-US"/>
          </a:p>
        </p:txBody>
      </p:sp>
    </p:spTree>
    <p:extLst>
      <p:ext uri="{BB962C8B-B14F-4D97-AF65-F5344CB8AC3E}">
        <p14:creationId xmlns:p14="http://schemas.microsoft.com/office/powerpoint/2010/main" val="2943300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470C81-5665-4CE9-B2BE-1D9A918F02F1}" type="slidenum">
              <a:rPr lang="en-US" smtClean="0"/>
              <a:t>3</a:t>
            </a:fld>
            <a:endParaRPr lang="en-US"/>
          </a:p>
        </p:txBody>
      </p:sp>
    </p:spTree>
    <p:extLst>
      <p:ext uri="{BB962C8B-B14F-4D97-AF65-F5344CB8AC3E}">
        <p14:creationId xmlns:p14="http://schemas.microsoft.com/office/powerpoint/2010/main" val="4187541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470C81-5665-4CE9-B2BE-1D9A918F02F1}" type="slidenum">
              <a:rPr lang="en-US" smtClean="0"/>
              <a:t>4</a:t>
            </a:fld>
            <a:endParaRPr lang="en-US"/>
          </a:p>
        </p:txBody>
      </p:sp>
    </p:spTree>
    <p:extLst>
      <p:ext uri="{BB962C8B-B14F-4D97-AF65-F5344CB8AC3E}">
        <p14:creationId xmlns:p14="http://schemas.microsoft.com/office/powerpoint/2010/main" val="3304277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470C81-5665-4CE9-B2BE-1D9A918F02F1}" type="slidenum">
              <a:rPr lang="en-US" smtClean="0"/>
              <a:t>5</a:t>
            </a:fld>
            <a:endParaRPr lang="en-US"/>
          </a:p>
        </p:txBody>
      </p:sp>
    </p:spTree>
    <p:extLst>
      <p:ext uri="{BB962C8B-B14F-4D97-AF65-F5344CB8AC3E}">
        <p14:creationId xmlns:p14="http://schemas.microsoft.com/office/powerpoint/2010/main" val="2388176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470C81-5665-4CE9-B2BE-1D9A918F02F1}" type="slidenum">
              <a:rPr lang="en-US" smtClean="0"/>
              <a:t>6</a:t>
            </a:fld>
            <a:endParaRPr lang="en-US"/>
          </a:p>
        </p:txBody>
      </p:sp>
    </p:spTree>
    <p:extLst>
      <p:ext uri="{BB962C8B-B14F-4D97-AF65-F5344CB8AC3E}">
        <p14:creationId xmlns:p14="http://schemas.microsoft.com/office/powerpoint/2010/main" val="4263886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470C81-5665-4CE9-B2BE-1D9A918F02F1}" type="slidenum">
              <a:rPr lang="en-US" smtClean="0"/>
              <a:t>7</a:t>
            </a:fld>
            <a:endParaRPr lang="en-US"/>
          </a:p>
        </p:txBody>
      </p:sp>
    </p:spTree>
    <p:extLst>
      <p:ext uri="{BB962C8B-B14F-4D97-AF65-F5344CB8AC3E}">
        <p14:creationId xmlns:p14="http://schemas.microsoft.com/office/powerpoint/2010/main" val="2996035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470C81-5665-4CE9-B2BE-1D9A918F02F1}"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4346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470C81-5665-4CE9-B2BE-1D9A918F02F1}"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856811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D707B31E-9FBB-49EA-BA10-CBF1CF72FE51}" type="datetime1">
              <a:rPr lang="en-US" smtClean="0"/>
              <a:t>11/22/2023</a:t>
            </a:fld>
            <a:endParaRPr lang="en-US"/>
          </a:p>
        </p:txBody>
      </p:sp>
      <p:sp>
        <p:nvSpPr>
          <p:cNvPr id="17" name="Footer Placeholder 16"/>
          <p:cNvSpPr>
            <a:spLocks noGrp="1"/>
          </p:cNvSpPr>
          <p:nvPr>
            <p:ph type="ftr" sz="quarter" idx="11"/>
          </p:nvPr>
        </p:nvSpPr>
        <p:spPr/>
        <p:txBody>
          <a:bodyPr/>
          <a:lstStyle/>
          <a:p>
            <a:r>
              <a:rPr lang="en-US"/>
              <a:t>Draft and subject to change*</a:t>
            </a:r>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2281C75A-F92A-4FFE-970D-1129ECD500B0}" type="slidenum">
              <a:rPr lang="en-US" smtClean="0"/>
              <a:pPr/>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a:t>Click to edit Master title style</a:t>
            </a:r>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E74AD1C-6C7E-4EE5-A49D-DCD882FDD520}" type="datetime1">
              <a:rPr lang="en-US" smtClean="0"/>
              <a:t>11/22/2023</a:t>
            </a:fld>
            <a:endParaRPr lang="en-US"/>
          </a:p>
        </p:txBody>
      </p:sp>
      <p:sp>
        <p:nvSpPr>
          <p:cNvPr id="5" name="Footer Placeholder 4"/>
          <p:cNvSpPr>
            <a:spLocks noGrp="1"/>
          </p:cNvSpPr>
          <p:nvPr>
            <p:ph type="ftr" sz="quarter" idx="11"/>
          </p:nvPr>
        </p:nvSpPr>
        <p:spPr/>
        <p:txBody>
          <a:bodyPr/>
          <a:lstStyle/>
          <a:p>
            <a:r>
              <a:rPr lang="en-US"/>
              <a:t>Draft and subject to change*</a:t>
            </a:r>
          </a:p>
        </p:txBody>
      </p:sp>
      <p:sp>
        <p:nvSpPr>
          <p:cNvPr id="6" name="Slide Number Placeholder 5"/>
          <p:cNvSpPr>
            <a:spLocks noGrp="1"/>
          </p:cNvSpPr>
          <p:nvPr>
            <p:ph type="sldNum" sz="quarter" idx="12"/>
          </p:nvPr>
        </p:nvSpPr>
        <p:spPr/>
        <p:txBody>
          <a:bodyPr/>
          <a:lstStyle/>
          <a:p>
            <a:fld id="{2281C75A-F92A-4FFE-970D-1129ECD500B0}" type="slidenum">
              <a:rPr lang="en-US" smtClean="0"/>
              <a:pPr/>
              <a:t>‹#›</a:t>
            </a:fld>
            <a:endParaRPr lang="en-US"/>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2281C75A-F92A-4FFE-970D-1129ECD500B0}" type="slidenum">
              <a:rPr lang="en-US" smtClean="0"/>
              <a:pPr/>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75C0247-ACC2-40C3-93C8-479D5F9E0705}" type="datetime1">
              <a:rPr lang="en-US" smtClean="0"/>
              <a:t>11/22/2023</a:t>
            </a:fld>
            <a:endParaRPr lang="en-US"/>
          </a:p>
        </p:txBody>
      </p:sp>
      <p:sp>
        <p:nvSpPr>
          <p:cNvPr id="5" name="Footer Placeholder 4"/>
          <p:cNvSpPr>
            <a:spLocks noGrp="1"/>
          </p:cNvSpPr>
          <p:nvPr>
            <p:ph type="ftr" sz="quarter" idx="11"/>
          </p:nvPr>
        </p:nvSpPr>
        <p:spPr/>
        <p:txBody>
          <a:bodyPr/>
          <a:lstStyle/>
          <a:p>
            <a:r>
              <a:rPr lang="en-US"/>
              <a:t>Draft and subject to change*</a:t>
            </a:r>
          </a:p>
        </p:txBody>
      </p:sp>
      <p:sp>
        <p:nvSpPr>
          <p:cNvPr id="2" name="Vertical Title 1"/>
          <p:cNvSpPr>
            <a:spLocks noGrp="1"/>
          </p:cNvSpPr>
          <p:nvPr>
            <p:ph type="title" orient="vert"/>
          </p:nvPr>
        </p:nvSpPr>
        <p:spPr>
          <a:xfrm>
            <a:off x="7391400" y="304801"/>
            <a:ext cx="1447800" cy="5851525"/>
          </a:xfrm>
        </p:spPr>
        <p:txBody>
          <a:bodyPr vert="eaVert"/>
          <a:lstStyle/>
          <a:p>
            <a:r>
              <a:rPr kumimoji="0" lang="en-US"/>
              <a:t>Click to edit Master title style</a:t>
            </a:r>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4E0BB6B1-0479-4086-A886-27D6B31C5FB6}" type="datetime1">
              <a:rPr lang="en-US" smtClean="0"/>
              <a:t>11/22/2023</a:t>
            </a:fld>
            <a:endParaRPr lang="en-US"/>
          </a:p>
        </p:txBody>
      </p:sp>
      <p:sp>
        <p:nvSpPr>
          <p:cNvPr id="5" name="Footer Placeholder 4"/>
          <p:cNvSpPr>
            <a:spLocks noGrp="1"/>
          </p:cNvSpPr>
          <p:nvPr>
            <p:ph type="ftr" sz="quarter" idx="11"/>
          </p:nvPr>
        </p:nvSpPr>
        <p:spPr/>
        <p:txBody>
          <a:bodyPr/>
          <a:lstStyle/>
          <a:p>
            <a:r>
              <a:rPr lang="en-US"/>
              <a:t>Draft and subject to change*</a:t>
            </a:r>
          </a:p>
        </p:txBody>
      </p:sp>
      <p:sp>
        <p:nvSpPr>
          <p:cNvPr id="6" name="Slide Number Placeholder 5"/>
          <p:cNvSpPr>
            <a:spLocks noGrp="1"/>
          </p:cNvSpPr>
          <p:nvPr>
            <p:ph type="sldNum" sz="quarter" idx="12"/>
          </p:nvPr>
        </p:nvSpPr>
        <p:spPr>
          <a:xfrm>
            <a:off x="4361688" y="1026372"/>
            <a:ext cx="457200" cy="441325"/>
          </a:xfrm>
        </p:spPr>
        <p:txBody>
          <a:bodyPr/>
          <a:lstStyle/>
          <a:p>
            <a:fld id="{2281C75A-F92A-4FFE-970D-1129ECD500B0}" type="slidenum">
              <a:rPr lang="en-US" smtClean="0"/>
              <a:pPr/>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r>
              <a:rPr lang="en-US"/>
              <a:t>Draft and subject to change*</a:t>
            </a:r>
          </a:p>
        </p:txBody>
      </p:sp>
      <p:sp>
        <p:nvSpPr>
          <p:cNvPr id="4" name="Date Placeholder 3"/>
          <p:cNvSpPr>
            <a:spLocks noGrp="1"/>
          </p:cNvSpPr>
          <p:nvPr>
            <p:ph type="dt" sz="half" idx="10"/>
          </p:nvPr>
        </p:nvSpPr>
        <p:spPr/>
        <p:txBody>
          <a:bodyPr/>
          <a:lstStyle/>
          <a:p>
            <a:fld id="{5B9E0EE2-1DD4-42A8-8A27-2169DCA43803}" type="datetime1">
              <a:rPr lang="en-US" smtClean="0"/>
              <a:t>11/22/2023</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2281C75A-F92A-4FFE-970D-1129ECD500B0}" type="slidenum">
              <a:rPr lang="en-US" smtClean="0"/>
              <a:pPr/>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fld id="{A4E4D17F-156E-4F9A-B511-1B54D0B4FDDE}" type="datetime1">
              <a:rPr lang="en-US" smtClean="0"/>
              <a:t>11/22/2023</a:t>
            </a:fld>
            <a:endParaRPr lang="en-US"/>
          </a:p>
        </p:txBody>
      </p:sp>
      <p:sp>
        <p:nvSpPr>
          <p:cNvPr id="6" name="Footer Placeholder 5"/>
          <p:cNvSpPr>
            <a:spLocks noGrp="1"/>
          </p:cNvSpPr>
          <p:nvPr>
            <p:ph type="ftr" sz="quarter" idx="11"/>
          </p:nvPr>
        </p:nvSpPr>
        <p:spPr/>
        <p:txBody>
          <a:bodyPr/>
          <a:lstStyle/>
          <a:p>
            <a:r>
              <a:rPr lang="en-US"/>
              <a:t>Draft and subject to change*</a:t>
            </a:r>
          </a:p>
        </p:txBody>
      </p:sp>
      <p:sp>
        <p:nvSpPr>
          <p:cNvPr id="7" name="Slide Number Placeholder 6"/>
          <p:cNvSpPr>
            <a:spLocks noGrp="1"/>
          </p:cNvSpPr>
          <p:nvPr>
            <p:ph type="sldNum" sz="quarter" idx="12"/>
          </p:nvPr>
        </p:nvSpPr>
        <p:spPr/>
        <p:txBody>
          <a:bodyPr/>
          <a:lstStyle/>
          <a:p>
            <a:fld id="{2281C75A-F92A-4FFE-970D-1129ECD500B0}" type="slidenum">
              <a:rPr lang="en-US" smtClean="0"/>
              <a:pPr/>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A33F352F-750B-4336-8809-441E289F868E}" type="datetime1">
              <a:rPr lang="en-US" smtClean="0"/>
              <a:t>11/22/2023</a:t>
            </a:fld>
            <a:endParaRPr lang="en-US"/>
          </a:p>
        </p:txBody>
      </p:sp>
      <p:sp>
        <p:nvSpPr>
          <p:cNvPr id="8" name="Footer Placeholder 7"/>
          <p:cNvSpPr>
            <a:spLocks noGrp="1"/>
          </p:cNvSpPr>
          <p:nvPr>
            <p:ph type="ftr" sz="quarter" idx="11"/>
          </p:nvPr>
        </p:nvSpPr>
        <p:spPr>
          <a:xfrm>
            <a:off x="304800" y="6409944"/>
            <a:ext cx="3581400" cy="365760"/>
          </a:xfrm>
        </p:spPr>
        <p:txBody>
          <a:bodyPr/>
          <a:lstStyle/>
          <a:p>
            <a:r>
              <a:rPr lang="en-US"/>
              <a:t>Draft and subject to change*</a:t>
            </a:r>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2281C75A-F92A-4FFE-970D-1129ECD500B0}" type="slidenum">
              <a:rPr lang="en-US" smtClean="0"/>
              <a:pPr/>
              <a:t>‹#›</a:t>
            </a:fld>
            <a:endParaRPr lang="en-US"/>
          </a:p>
        </p:txBody>
      </p:sp>
      <p:sp>
        <p:nvSpPr>
          <p:cNvPr id="23" name="Title 22"/>
          <p:cNvSpPr>
            <a:spLocks noGrp="1"/>
          </p:cNvSpPr>
          <p:nvPr>
            <p:ph type="title"/>
          </p:nvPr>
        </p:nvSpPr>
        <p:spPr/>
        <p:txBody>
          <a:bodyPr rtlCol="0" anchor="b" anchorCtr="0"/>
          <a:lstStyle/>
          <a:p>
            <a:r>
              <a:rPr kumimoji="0" lang="en-US"/>
              <a:t>Click to edit Master title style</a:t>
            </a:r>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C5C91579-1AB7-4B74-9948-AAADA3084B04}" type="datetime1">
              <a:rPr lang="en-US" smtClean="0"/>
              <a:t>11/22/2023</a:t>
            </a:fld>
            <a:endParaRPr lang="en-US"/>
          </a:p>
        </p:txBody>
      </p:sp>
      <p:sp>
        <p:nvSpPr>
          <p:cNvPr id="4" name="Footer Placeholder 3"/>
          <p:cNvSpPr>
            <a:spLocks noGrp="1"/>
          </p:cNvSpPr>
          <p:nvPr>
            <p:ph type="ftr" sz="quarter" idx="11"/>
          </p:nvPr>
        </p:nvSpPr>
        <p:spPr/>
        <p:txBody>
          <a:bodyPr/>
          <a:lstStyle/>
          <a:p>
            <a:r>
              <a:rPr lang="en-US"/>
              <a:t>Draft and subject to change*</a:t>
            </a:r>
          </a:p>
        </p:txBody>
      </p:sp>
      <p:sp>
        <p:nvSpPr>
          <p:cNvPr id="5" name="Slide Number Placeholder 4"/>
          <p:cNvSpPr>
            <a:spLocks noGrp="1"/>
          </p:cNvSpPr>
          <p:nvPr>
            <p:ph type="sldNum" sz="quarter" idx="12"/>
          </p:nvPr>
        </p:nvSpPr>
        <p:spPr>
          <a:xfrm>
            <a:off x="4343400" y="1036020"/>
            <a:ext cx="457200" cy="441325"/>
          </a:xfrm>
        </p:spPr>
        <p:txBody>
          <a:bodyPr/>
          <a:lstStyle/>
          <a:p>
            <a:fld id="{2281C75A-F92A-4FFE-970D-1129ECD500B0}" type="slidenum">
              <a:rPr lang="en-US" smtClean="0"/>
              <a:pPr/>
              <a:t>‹#›</a:t>
            </a:fld>
            <a:endParaRPr lang="en-US"/>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FDE21A04-ACED-442E-937A-72393D3962B1}" type="datetime1">
              <a:rPr lang="en-US" smtClean="0"/>
              <a:t>11/22/2023</a:t>
            </a:fld>
            <a:endParaRPr lang="en-US"/>
          </a:p>
        </p:txBody>
      </p:sp>
      <p:sp>
        <p:nvSpPr>
          <p:cNvPr id="3" name="Footer Placeholder 2"/>
          <p:cNvSpPr>
            <a:spLocks noGrp="1"/>
          </p:cNvSpPr>
          <p:nvPr>
            <p:ph type="ftr" sz="quarter" idx="11"/>
          </p:nvPr>
        </p:nvSpPr>
        <p:spPr/>
        <p:txBody>
          <a:bodyPr/>
          <a:lstStyle/>
          <a:p>
            <a:r>
              <a:rPr lang="en-US"/>
              <a:t>Draft and subject to change*</a:t>
            </a:r>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2281C75A-F92A-4FFE-970D-1129ECD500B0}" type="slidenum">
              <a:rPr lang="en-US" smtClean="0"/>
              <a:pPr/>
              <a:t>‹#›</a:t>
            </a:fld>
            <a:endParaRPr lang="en-US"/>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2281C75A-F92A-4FFE-970D-1129ECD500B0}" type="slidenum">
              <a:rPr lang="en-US" smtClean="0"/>
              <a:pPr/>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073CE816-EF6C-4F17-AFF5-B75F1771CD37}" type="datetime1">
              <a:rPr lang="en-US" smtClean="0"/>
              <a:t>11/22/2023</a:t>
            </a:fld>
            <a:endParaRPr lang="en-US"/>
          </a:p>
        </p:txBody>
      </p:sp>
      <p:sp>
        <p:nvSpPr>
          <p:cNvPr id="6" name="Footer Placeholder 5"/>
          <p:cNvSpPr>
            <a:spLocks noGrp="1"/>
          </p:cNvSpPr>
          <p:nvPr>
            <p:ph type="ftr" sz="quarter" idx="11"/>
          </p:nvPr>
        </p:nvSpPr>
        <p:spPr>
          <a:xfrm>
            <a:off x="301752" y="6410848"/>
            <a:ext cx="3383280" cy="365760"/>
          </a:xfrm>
        </p:spPr>
        <p:txBody>
          <a:bodyPr/>
          <a:lstStyle/>
          <a:p>
            <a:r>
              <a:rPr lang="en-US"/>
              <a:t>Draft and subject to change*</a:t>
            </a: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2281C75A-F92A-4FFE-970D-1129ECD500B0}" type="slidenum">
              <a:rPr lang="en-US" smtClean="0"/>
              <a:pPr/>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97AFDD31-055D-4E0A-8D9D-0AA993F327DC}" type="datetime1">
              <a:rPr lang="en-US" smtClean="0"/>
              <a:t>11/22/2023</a:t>
            </a:fld>
            <a:endParaRPr lang="en-US"/>
          </a:p>
        </p:txBody>
      </p:sp>
      <p:sp>
        <p:nvSpPr>
          <p:cNvPr id="6" name="Footer Placeholder 5"/>
          <p:cNvSpPr>
            <a:spLocks noGrp="1"/>
          </p:cNvSpPr>
          <p:nvPr>
            <p:ph type="ftr" sz="quarter" idx="11"/>
          </p:nvPr>
        </p:nvSpPr>
        <p:spPr>
          <a:xfrm>
            <a:off x="301752" y="6410848"/>
            <a:ext cx="3584448" cy="365760"/>
          </a:xfrm>
        </p:spPr>
        <p:txBody>
          <a:bodyPr/>
          <a:lstStyle/>
          <a:p>
            <a:r>
              <a:rPr lang="en-US"/>
              <a:t>Draft and subject to change*</a:t>
            </a: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39E003BB-52E2-4963-B2FC-82175806380D}" type="datetime1">
              <a:rPr lang="en-US" smtClean="0"/>
              <a:t>11/22/2023</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r>
              <a:rPr lang="en-US"/>
              <a:t>Draft and subject to change*</a:t>
            </a:r>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2281C75A-F92A-4FFE-970D-1129ECD500B0}" type="slidenum">
              <a:rPr lang="en-US" smtClean="0"/>
              <a:pPr/>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spd="slow">
    <p:push dir="u"/>
  </p:transition>
  <p:hf hdr="0" ft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package" Target="../embeddings/Microsoft_Excel_Worksheet1.xlsx"/><Relationship Id="rId4" Type="http://schemas.openxmlformats.org/officeDocument/2006/relationships/image" Target="../media/image9.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906"/>
            <a:ext cx="9167368" cy="6875526"/>
          </a:xfrm>
          <a:prstGeom prst="rect">
            <a:avLst/>
          </a:prstGeom>
        </p:spPr>
      </p:pic>
      <p:sp>
        <p:nvSpPr>
          <p:cNvPr id="3" name="Subtitle 2"/>
          <p:cNvSpPr>
            <a:spLocks noGrp="1"/>
          </p:cNvSpPr>
          <p:nvPr>
            <p:ph type="subTitle" idx="1"/>
          </p:nvPr>
        </p:nvSpPr>
        <p:spPr>
          <a:xfrm>
            <a:off x="76200" y="1447800"/>
            <a:ext cx="4953000" cy="1752600"/>
          </a:xfrm>
        </p:spPr>
        <p:txBody>
          <a:bodyPr>
            <a:normAutofit/>
          </a:bodyPr>
          <a:lstStyle/>
          <a:p>
            <a:r>
              <a:rPr lang="en-US" dirty="0">
                <a:latin typeface="Andalus" panose="02020603050405020304" pitchFamily="18" charset="-78"/>
                <a:cs typeface="Andalus" panose="02020603050405020304" pitchFamily="18" charset="-78"/>
              </a:rPr>
              <a:t>November 21, 2023</a:t>
            </a:r>
          </a:p>
          <a:p>
            <a:r>
              <a:rPr lang="en-US" dirty="0">
                <a:latin typeface="Andalus" panose="02020603050405020304" pitchFamily="18" charset="-78"/>
                <a:cs typeface="Andalus" panose="02020603050405020304" pitchFamily="18" charset="-78"/>
              </a:rPr>
              <a:t>Tewksbury Town Hall</a:t>
            </a:r>
          </a:p>
          <a:p>
            <a:r>
              <a:rPr lang="en-US" dirty="0">
                <a:latin typeface="Andalus" panose="02020603050405020304" pitchFamily="18" charset="-78"/>
                <a:cs typeface="Andalus" panose="02020603050405020304" pitchFamily="18" charset="-78"/>
              </a:rPr>
              <a:t>7:30 p.m.</a:t>
            </a:r>
          </a:p>
        </p:txBody>
      </p:sp>
      <p:sp>
        <p:nvSpPr>
          <p:cNvPr id="5" name="Slide Number Placeholder 4"/>
          <p:cNvSpPr>
            <a:spLocks noGrp="1"/>
          </p:cNvSpPr>
          <p:nvPr>
            <p:ph type="sldNum" sz="quarter" idx="12"/>
          </p:nvPr>
        </p:nvSpPr>
        <p:spPr/>
        <p:txBody>
          <a:bodyPr/>
          <a:lstStyle/>
          <a:p>
            <a:fld id="{2281C75A-F92A-4FFE-970D-1129ECD500B0}" type="slidenum">
              <a:rPr lang="en-US" smtClean="0"/>
              <a:pPr/>
              <a:t>1</a:t>
            </a:fld>
            <a:endParaRPr lang="en-US"/>
          </a:p>
        </p:txBody>
      </p:sp>
      <p:sp>
        <p:nvSpPr>
          <p:cNvPr id="2" name="Title 1"/>
          <p:cNvSpPr>
            <a:spLocks noGrp="1"/>
          </p:cNvSpPr>
          <p:nvPr>
            <p:ph type="ctrTitle"/>
          </p:nvPr>
        </p:nvSpPr>
        <p:spPr>
          <a:xfrm>
            <a:off x="228600" y="9906"/>
            <a:ext cx="8458200" cy="1828800"/>
          </a:xfrm>
        </p:spPr>
        <p:txBody>
          <a:bodyPr>
            <a:normAutofit fontScale="90000"/>
          </a:bodyPr>
          <a:lstStyle/>
          <a:p>
            <a:br>
              <a:rPr lang="en-US" dirty="0">
                <a:latin typeface="Bell MT" panose="02020503060305020303" pitchFamily="18" charset="0"/>
              </a:rPr>
            </a:br>
            <a:br>
              <a:rPr lang="en-US" dirty="0">
                <a:latin typeface="Bell MT" panose="02020503060305020303" pitchFamily="18" charset="0"/>
              </a:rPr>
            </a:br>
            <a:br>
              <a:rPr lang="en-US" dirty="0">
                <a:latin typeface="Bell MT" panose="02020503060305020303" pitchFamily="18" charset="0"/>
              </a:rPr>
            </a:br>
            <a:br>
              <a:rPr lang="en-US" dirty="0">
                <a:latin typeface="Bell MT" panose="02020503060305020303" pitchFamily="18" charset="0"/>
              </a:rPr>
            </a:br>
            <a:br>
              <a:rPr lang="en-US" dirty="0">
                <a:latin typeface="Bell MT" panose="02020503060305020303" pitchFamily="18" charset="0"/>
              </a:rPr>
            </a:br>
            <a:br>
              <a:rPr lang="en-US" dirty="0">
                <a:latin typeface="Bell MT" panose="02020503060305020303" pitchFamily="18" charset="0"/>
              </a:rPr>
            </a:br>
            <a:br>
              <a:rPr lang="en-US" dirty="0">
                <a:latin typeface="Bell MT" panose="02020503060305020303" pitchFamily="18" charset="0"/>
              </a:rPr>
            </a:br>
            <a:br>
              <a:rPr lang="en-US" dirty="0">
                <a:latin typeface="Bell MT" panose="02020503060305020303" pitchFamily="18" charset="0"/>
              </a:rPr>
            </a:br>
            <a:r>
              <a:rPr lang="en-US" dirty="0">
                <a:solidFill>
                  <a:schemeClr val="bg1"/>
                </a:solidFill>
                <a:latin typeface="Bell MT" panose="02020503060305020303" pitchFamily="18" charset="0"/>
              </a:rPr>
              <a:t>Town of Tewksbury</a:t>
            </a:r>
            <a:br>
              <a:rPr lang="en-US" dirty="0">
                <a:solidFill>
                  <a:schemeClr val="bg1"/>
                </a:solidFill>
                <a:latin typeface="Bell MT" panose="02020503060305020303" pitchFamily="18" charset="0"/>
              </a:rPr>
            </a:br>
            <a:r>
              <a:rPr lang="en-US" dirty="0">
                <a:solidFill>
                  <a:schemeClr val="bg1"/>
                </a:solidFill>
                <a:latin typeface="Bell MT" panose="02020503060305020303" pitchFamily="18" charset="0"/>
              </a:rPr>
              <a:t>FY2024 – Classification Hearing</a:t>
            </a:r>
            <a:br>
              <a:rPr lang="en-US" dirty="0">
                <a:latin typeface="Bell MT" panose="02020503060305020303" pitchFamily="18" charset="0"/>
              </a:rPr>
            </a:br>
            <a:endParaRPr lang="en-US" dirty="0">
              <a:latin typeface="Bell MT" panose="02020503060305020303" pitchFamily="18" charset="0"/>
            </a:endParaRPr>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7200" y="304800"/>
            <a:ext cx="7696200" cy="984885"/>
          </a:xfrm>
          <a:prstGeom prst="rect">
            <a:avLst/>
          </a:prstGeom>
          <a:noFill/>
        </p:spPr>
        <p:txBody>
          <a:bodyPr wrap="square" rtlCol="0">
            <a:spAutoFit/>
          </a:bodyPr>
          <a:lstStyle/>
          <a:p>
            <a:r>
              <a:rPr lang="en-US" sz="4000" dirty="0">
                <a:solidFill>
                  <a:srgbClr val="424456"/>
                </a:solidFill>
                <a:latin typeface="Bell MT" panose="02020503060305020303" pitchFamily="18" charset="0"/>
                <a:ea typeface="+mj-ea"/>
                <a:cs typeface="+mj-cs"/>
              </a:rPr>
              <a:t>Recap - Fiscal Year 2023 </a:t>
            </a:r>
          </a:p>
          <a:p>
            <a:endParaRPr lang="en-US" dirty="0"/>
          </a:p>
        </p:txBody>
      </p:sp>
      <p:sp>
        <p:nvSpPr>
          <p:cNvPr id="2" name="Slide Number Placeholder 1"/>
          <p:cNvSpPr>
            <a:spLocks noGrp="1"/>
          </p:cNvSpPr>
          <p:nvPr>
            <p:ph type="sldNum" sz="quarter" idx="12"/>
          </p:nvPr>
        </p:nvSpPr>
        <p:spPr/>
        <p:txBody>
          <a:bodyPr/>
          <a:lstStyle/>
          <a:p>
            <a:fld id="{2281C75A-F92A-4FFE-970D-1129ECD500B0}" type="slidenum">
              <a:rPr lang="en-US" smtClean="0"/>
              <a:pPr/>
              <a:t>10</a:t>
            </a:fld>
            <a:endParaRPr lang="en-US"/>
          </a:p>
        </p:txBody>
      </p:sp>
      <p:graphicFrame>
        <p:nvGraphicFramePr>
          <p:cNvPr id="4" name="Table 3">
            <a:extLst>
              <a:ext uri="{FF2B5EF4-FFF2-40B4-BE49-F238E27FC236}">
                <a16:creationId xmlns:a16="http://schemas.microsoft.com/office/drawing/2014/main" id="{B3A169BD-0930-290C-929A-85D892C07A08}"/>
              </a:ext>
            </a:extLst>
          </p:cNvPr>
          <p:cNvGraphicFramePr>
            <a:graphicFrameLocks noGrp="1"/>
          </p:cNvGraphicFramePr>
          <p:nvPr>
            <p:extLst>
              <p:ext uri="{D42A27DB-BD31-4B8C-83A1-F6EECF244321}">
                <p14:modId xmlns:p14="http://schemas.microsoft.com/office/powerpoint/2010/main" val="3597829820"/>
              </p:ext>
            </p:extLst>
          </p:nvPr>
        </p:nvGraphicFramePr>
        <p:xfrm>
          <a:off x="286575" y="2189269"/>
          <a:ext cx="8607425" cy="1877030"/>
        </p:xfrm>
        <a:graphic>
          <a:graphicData uri="http://schemas.openxmlformats.org/drawingml/2006/table">
            <a:tbl>
              <a:tblPr/>
              <a:tblGrid>
                <a:gridCol w="296648">
                  <a:extLst>
                    <a:ext uri="{9D8B030D-6E8A-4147-A177-3AD203B41FA5}">
                      <a16:colId xmlns:a16="http://schemas.microsoft.com/office/drawing/2014/main" val="2376507611"/>
                    </a:ext>
                  </a:extLst>
                </a:gridCol>
                <a:gridCol w="1772935">
                  <a:extLst>
                    <a:ext uri="{9D8B030D-6E8A-4147-A177-3AD203B41FA5}">
                      <a16:colId xmlns:a16="http://schemas.microsoft.com/office/drawing/2014/main" val="3593550055"/>
                    </a:ext>
                  </a:extLst>
                </a:gridCol>
                <a:gridCol w="676728">
                  <a:extLst>
                    <a:ext uri="{9D8B030D-6E8A-4147-A177-3AD203B41FA5}">
                      <a16:colId xmlns:a16="http://schemas.microsoft.com/office/drawing/2014/main" val="1694867814"/>
                    </a:ext>
                  </a:extLst>
                </a:gridCol>
                <a:gridCol w="491322">
                  <a:extLst>
                    <a:ext uri="{9D8B030D-6E8A-4147-A177-3AD203B41FA5}">
                      <a16:colId xmlns:a16="http://schemas.microsoft.com/office/drawing/2014/main" val="319734"/>
                    </a:ext>
                  </a:extLst>
                </a:gridCol>
                <a:gridCol w="444972">
                  <a:extLst>
                    <a:ext uri="{9D8B030D-6E8A-4147-A177-3AD203B41FA5}">
                      <a16:colId xmlns:a16="http://schemas.microsoft.com/office/drawing/2014/main" val="191420692"/>
                    </a:ext>
                  </a:extLst>
                </a:gridCol>
                <a:gridCol w="361540">
                  <a:extLst>
                    <a:ext uri="{9D8B030D-6E8A-4147-A177-3AD203B41FA5}">
                      <a16:colId xmlns:a16="http://schemas.microsoft.com/office/drawing/2014/main" val="390762564"/>
                    </a:ext>
                  </a:extLst>
                </a:gridCol>
                <a:gridCol w="593296">
                  <a:extLst>
                    <a:ext uri="{9D8B030D-6E8A-4147-A177-3AD203B41FA5}">
                      <a16:colId xmlns:a16="http://schemas.microsoft.com/office/drawing/2014/main" val="3542352764"/>
                    </a:ext>
                  </a:extLst>
                </a:gridCol>
                <a:gridCol w="562384">
                  <a:extLst>
                    <a:ext uri="{9D8B030D-6E8A-4147-A177-3AD203B41FA5}">
                      <a16:colId xmlns:a16="http://schemas.microsoft.com/office/drawing/2014/main" val="592923050"/>
                    </a:ext>
                  </a:extLst>
                </a:gridCol>
                <a:gridCol w="237175">
                  <a:extLst>
                    <a:ext uri="{9D8B030D-6E8A-4147-A177-3AD203B41FA5}">
                      <a16:colId xmlns:a16="http://schemas.microsoft.com/office/drawing/2014/main" val="3019510470"/>
                    </a:ext>
                  </a:extLst>
                </a:gridCol>
                <a:gridCol w="500593">
                  <a:extLst>
                    <a:ext uri="{9D8B030D-6E8A-4147-A177-3AD203B41FA5}">
                      <a16:colId xmlns:a16="http://schemas.microsoft.com/office/drawing/2014/main" val="1143382787"/>
                    </a:ext>
                  </a:extLst>
                </a:gridCol>
                <a:gridCol w="444972">
                  <a:extLst>
                    <a:ext uri="{9D8B030D-6E8A-4147-A177-3AD203B41FA5}">
                      <a16:colId xmlns:a16="http://schemas.microsoft.com/office/drawing/2014/main" val="2176677998"/>
                    </a:ext>
                  </a:extLst>
                </a:gridCol>
                <a:gridCol w="324459">
                  <a:extLst>
                    <a:ext uri="{9D8B030D-6E8A-4147-A177-3AD203B41FA5}">
                      <a16:colId xmlns:a16="http://schemas.microsoft.com/office/drawing/2014/main" val="2199085588"/>
                    </a:ext>
                  </a:extLst>
                </a:gridCol>
                <a:gridCol w="787971">
                  <a:extLst>
                    <a:ext uri="{9D8B030D-6E8A-4147-A177-3AD203B41FA5}">
                      <a16:colId xmlns:a16="http://schemas.microsoft.com/office/drawing/2014/main" val="2460129116"/>
                    </a:ext>
                  </a:extLst>
                </a:gridCol>
                <a:gridCol w="519134">
                  <a:extLst>
                    <a:ext uri="{9D8B030D-6E8A-4147-A177-3AD203B41FA5}">
                      <a16:colId xmlns:a16="http://schemas.microsoft.com/office/drawing/2014/main" val="1683401208"/>
                    </a:ext>
                  </a:extLst>
                </a:gridCol>
                <a:gridCol w="593296">
                  <a:extLst>
                    <a:ext uri="{9D8B030D-6E8A-4147-A177-3AD203B41FA5}">
                      <a16:colId xmlns:a16="http://schemas.microsoft.com/office/drawing/2014/main" val="1268879839"/>
                    </a:ext>
                  </a:extLst>
                </a:gridCol>
              </a:tblGrid>
              <a:tr h="171834">
                <a:tc>
                  <a:txBody>
                    <a:bodyPr/>
                    <a:lstStyle/>
                    <a:p>
                      <a:pPr algn="l" fontAlgn="b"/>
                      <a:endParaRPr lang="en-US" sz="1500" b="0" i="0" u="none" strike="noStrike" baseline="0">
                        <a:solidFill>
                          <a:srgbClr val="000000"/>
                        </a:solidFill>
                        <a:effectLst/>
                        <a:latin typeface="Calibri" panose="020F0502020204030204" pitchFamily="34" charset="0"/>
                      </a:endParaRPr>
                    </a:p>
                  </a:txBody>
                  <a:tcPr marL="6890" marR="6890" marT="689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baseline="0">
                          <a:solidFill>
                            <a:srgbClr val="000000"/>
                          </a:solidFill>
                          <a:effectLst/>
                          <a:latin typeface="Calibri" panose="020F0502020204030204" pitchFamily="34" charset="0"/>
                        </a:rPr>
                        <a:t>FY23 Shift @ 1.66</a:t>
                      </a:r>
                    </a:p>
                  </a:txBody>
                  <a:tcPr marL="6890" marR="6890" marT="6890" marB="0" anchor="b">
                    <a:lnL>
                      <a:noFill/>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endParaRPr lang="en-US" sz="1500" b="0" i="0" u="none" strike="noStrike" baseline="0" dirty="0">
                        <a:solidFill>
                          <a:srgbClr val="000000"/>
                        </a:solidFill>
                        <a:effectLst/>
                        <a:latin typeface="Calibri" panose="020F0502020204030204" pitchFamily="34" charset="0"/>
                      </a:endParaRPr>
                    </a:p>
                  </a:txBody>
                  <a:tcPr marL="6890" marR="6890" marT="689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500" b="0" i="0" u="none" strike="noStrike" baseline="0">
                        <a:solidFill>
                          <a:srgbClr val="000000"/>
                        </a:solidFill>
                        <a:effectLst/>
                        <a:latin typeface="Calibri" panose="020F0502020204030204" pitchFamily="34" charset="0"/>
                      </a:endParaRPr>
                    </a:p>
                  </a:txBody>
                  <a:tcPr marL="6890" marR="6890" marT="689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500" b="0" i="0" u="none" strike="noStrike" baseline="0">
                        <a:solidFill>
                          <a:srgbClr val="000000"/>
                        </a:solidFill>
                        <a:effectLst/>
                        <a:latin typeface="Calibri" panose="020F0502020204030204" pitchFamily="34" charset="0"/>
                      </a:endParaRPr>
                    </a:p>
                  </a:txBody>
                  <a:tcPr marL="6890" marR="6890" marT="689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500" b="0" i="0" u="none" strike="noStrike" baseline="0">
                        <a:solidFill>
                          <a:srgbClr val="000000"/>
                        </a:solidFill>
                        <a:effectLst/>
                        <a:latin typeface="Calibri" panose="020F0502020204030204" pitchFamily="34" charset="0"/>
                      </a:endParaRPr>
                    </a:p>
                  </a:txBody>
                  <a:tcPr marL="6890" marR="6890" marT="689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500" b="0" i="0" u="none" strike="noStrike" baseline="0">
                        <a:solidFill>
                          <a:srgbClr val="000000"/>
                        </a:solidFill>
                        <a:effectLst/>
                        <a:latin typeface="Calibri" panose="020F0502020204030204" pitchFamily="34" charset="0"/>
                      </a:endParaRPr>
                    </a:p>
                  </a:txBody>
                  <a:tcPr marL="6890" marR="6890" marT="689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500" b="0" i="0" u="none" strike="noStrike" baseline="0">
                        <a:solidFill>
                          <a:srgbClr val="000000"/>
                        </a:solidFill>
                        <a:effectLst/>
                        <a:latin typeface="Calibri" panose="020F0502020204030204" pitchFamily="34" charset="0"/>
                      </a:endParaRPr>
                    </a:p>
                  </a:txBody>
                  <a:tcPr marL="6890" marR="6890" marT="689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500" b="0" i="0" u="none" strike="noStrike" baseline="0">
                        <a:solidFill>
                          <a:srgbClr val="000000"/>
                        </a:solidFill>
                        <a:effectLst/>
                        <a:latin typeface="Calibri" panose="020F0502020204030204" pitchFamily="34" charset="0"/>
                      </a:endParaRPr>
                    </a:p>
                  </a:txBody>
                  <a:tcPr marL="6890" marR="6890" marT="689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500" b="0" i="0" u="none" strike="noStrike" baseline="0">
                        <a:solidFill>
                          <a:srgbClr val="000000"/>
                        </a:solidFill>
                        <a:effectLst/>
                        <a:latin typeface="Calibri" panose="020F0502020204030204" pitchFamily="34" charset="0"/>
                      </a:endParaRPr>
                    </a:p>
                  </a:txBody>
                  <a:tcPr marL="6890" marR="6890" marT="689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500" b="0" i="0" u="none" strike="noStrike" baseline="0">
                        <a:solidFill>
                          <a:srgbClr val="000000"/>
                        </a:solidFill>
                        <a:effectLst/>
                        <a:latin typeface="Calibri" panose="020F0502020204030204" pitchFamily="34" charset="0"/>
                      </a:endParaRPr>
                    </a:p>
                  </a:txBody>
                  <a:tcPr marL="6890" marR="6890" marT="689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500" b="0" i="0" u="none" strike="noStrike" baseline="0">
                        <a:solidFill>
                          <a:srgbClr val="000000"/>
                        </a:solidFill>
                        <a:effectLst/>
                        <a:latin typeface="Calibri" panose="020F0502020204030204" pitchFamily="34" charset="0"/>
                      </a:endParaRPr>
                    </a:p>
                  </a:txBody>
                  <a:tcPr marL="6890" marR="6890" marT="689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500" b="0" i="0" u="none" strike="noStrike" baseline="0">
                        <a:solidFill>
                          <a:srgbClr val="000000"/>
                        </a:solidFill>
                        <a:effectLst/>
                        <a:latin typeface="Calibri" panose="020F0502020204030204" pitchFamily="34" charset="0"/>
                      </a:endParaRPr>
                    </a:p>
                  </a:txBody>
                  <a:tcPr marL="6890" marR="6890" marT="689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500" b="0" i="0" u="none" strike="noStrike" baseline="0">
                        <a:solidFill>
                          <a:srgbClr val="000000"/>
                        </a:solidFill>
                        <a:effectLst/>
                        <a:latin typeface="Calibri" panose="020F0502020204030204" pitchFamily="34" charset="0"/>
                      </a:endParaRPr>
                    </a:p>
                  </a:txBody>
                  <a:tcPr marL="6890" marR="6890" marT="689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500" b="0" i="0" u="none" strike="noStrike" baseline="0">
                        <a:solidFill>
                          <a:srgbClr val="000000"/>
                        </a:solidFill>
                        <a:effectLst/>
                        <a:latin typeface="Calibri" panose="020F0502020204030204" pitchFamily="34" charset="0"/>
                      </a:endParaRPr>
                    </a:p>
                  </a:txBody>
                  <a:tcPr marL="6890" marR="6890" marT="689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0082535"/>
                  </a:ext>
                </a:extLst>
              </a:tr>
              <a:tr h="171834">
                <a:tc gridSpan="2">
                  <a:txBody>
                    <a:bodyPr/>
                    <a:lstStyle/>
                    <a:p>
                      <a:pPr algn="ctr" fontAlgn="ctr"/>
                      <a:r>
                        <a:rPr lang="en-US" sz="1500" b="1" i="0" u="none" strike="noStrike" baseline="0" dirty="0">
                          <a:solidFill>
                            <a:srgbClr val="000000"/>
                          </a:solidFill>
                          <a:effectLst/>
                          <a:latin typeface="Calibri" panose="020F0502020204030204" pitchFamily="34" charset="0"/>
                        </a:rPr>
                        <a:t> </a:t>
                      </a:r>
                    </a:p>
                  </a:txBody>
                  <a:tcPr marL="6890" marR="6890" marT="689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gridSpan="2">
                  <a:txBody>
                    <a:bodyPr/>
                    <a:lstStyle/>
                    <a:p>
                      <a:pPr algn="ctr" fontAlgn="ctr"/>
                      <a:r>
                        <a:rPr lang="en-US" sz="1500" b="1" i="0" u="none" strike="noStrike" baseline="0">
                          <a:solidFill>
                            <a:srgbClr val="000000"/>
                          </a:solidFill>
                          <a:effectLst/>
                          <a:latin typeface="Calibri" panose="020F0502020204030204" pitchFamily="34" charset="0"/>
                        </a:rPr>
                        <a:t>FY22 VALUE</a:t>
                      </a:r>
                    </a:p>
                  </a:txBody>
                  <a:tcPr marL="6890" marR="6890" marT="6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500" b="1" i="0" u="none" strike="noStrike" baseline="0">
                          <a:solidFill>
                            <a:srgbClr val="000000"/>
                          </a:solidFill>
                          <a:effectLst/>
                          <a:latin typeface="Calibri" panose="020F0502020204030204" pitchFamily="34" charset="0"/>
                        </a:rPr>
                        <a:t>FY22 TAX</a:t>
                      </a:r>
                    </a:p>
                  </a:txBody>
                  <a:tcPr marL="6890" marR="6890" marT="6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500" b="1" i="0" u="none" strike="noStrike" baseline="0" dirty="0">
                          <a:solidFill>
                            <a:srgbClr val="000000"/>
                          </a:solidFill>
                          <a:effectLst/>
                          <a:latin typeface="Calibri" panose="020F0502020204030204" pitchFamily="34" charset="0"/>
                        </a:rPr>
                        <a:t>FY23 VALUE</a:t>
                      </a:r>
                    </a:p>
                  </a:txBody>
                  <a:tcPr marL="6890" marR="6890" marT="6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500" b="1" i="0" u="none" strike="noStrike" baseline="0">
                          <a:solidFill>
                            <a:srgbClr val="000000"/>
                          </a:solidFill>
                          <a:effectLst/>
                          <a:latin typeface="Calibri" panose="020F0502020204030204" pitchFamily="34" charset="0"/>
                        </a:rPr>
                        <a:t>FY23 TAX</a:t>
                      </a:r>
                    </a:p>
                  </a:txBody>
                  <a:tcPr marL="6890" marR="6890" marT="689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500" b="1" i="0" u="none" strike="noStrike" baseline="0">
                          <a:solidFill>
                            <a:srgbClr val="000000"/>
                          </a:solidFill>
                          <a:effectLst/>
                          <a:latin typeface="Calibri" panose="020F0502020204030204" pitchFamily="34" charset="0"/>
                        </a:rPr>
                        <a:t>% VAL CHG</a:t>
                      </a:r>
                    </a:p>
                  </a:txBody>
                  <a:tcPr marL="6890" marR="6890" marT="68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ctr"/>
                      <a:r>
                        <a:rPr lang="en-US" sz="1500" b="1" i="0" u="none" strike="noStrike" baseline="0">
                          <a:solidFill>
                            <a:srgbClr val="000000"/>
                          </a:solidFill>
                          <a:effectLst/>
                          <a:latin typeface="Calibri" panose="020F0502020204030204" pitchFamily="34" charset="0"/>
                        </a:rPr>
                        <a:t>% TAX CHANGE</a:t>
                      </a:r>
                    </a:p>
                  </a:txBody>
                  <a:tcPr marL="6890" marR="6890" marT="68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r>
                        <a:rPr lang="en-US" sz="1500" b="1" i="0" u="none" strike="noStrike" baseline="0">
                          <a:solidFill>
                            <a:srgbClr val="000000"/>
                          </a:solidFill>
                          <a:effectLst/>
                          <a:latin typeface="Calibri" panose="020F0502020204030204" pitchFamily="34" charset="0"/>
                        </a:rPr>
                        <a:t>FY23 TAX CHG @ 1.66</a:t>
                      </a:r>
                    </a:p>
                  </a:txBody>
                  <a:tcPr marL="6890" marR="6890" marT="68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711453645"/>
                  </a:ext>
                </a:extLst>
              </a:tr>
              <a:tr h="171834">
                <a:tc gridSpan="2">
                  <a:txBody>
                    <a:bodyPr/>
                    <a:lstStyle/>
                    <a:p>
                      <a:pPr algn="ctr" fontAlgn="ctr"/>
                      <a:r>
                        <a:rPr lang="en-US" sz="1500" b="1" i="0" u="none" strike="noStrike" baseline="0">
                          <a:solidFill>
                            <a:srgbClr val="000000"/>
                          </a:solidFill>
                          <a:effectLst/>
                          <a:latin typeface="Calibri" panose="020F0502020204030204" pitchFamily="34" charset="0"/>
                        </a:rPr>
                        <a:t>AVERAGE SINGLE FAMILY</a:t>
                      </a:r>
                    </a:p>
                  </a:txBody>
                  <a:tcPr marL="6890" marR="6890" marT="689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500" b="0" i="0" u="none" strike="noStrike" baseline="0">
                          <a:solidFill>
                            <a:srgbClr val="000000"/>
                          </a:solidFill>
                          <a:effectLst/>
                          <a:latin typeface="Calibri" panose="020F0502020204030204" pitchFamily="34" charset="0"/>
                        </a:rPr>
                        <a:t>$489,065</a:t>
                      </a:r>
                    </a:p>
                  </a:txBody>
                  <a:tcPr marL="6890" marR="6890" marT="6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500" b="0" i="0" u="none" strike="noStrike" baseline="0">
                          <a:solidFill>
                            <a:srgbClr val="000000"/>
                          </a:solidFill>
                          <a:effectLst/>
                          <a:latin typeface="Calibri" panose="020F0502020204030204" pitchFamily="34" charset="0"/>
                        </a:rPr>
                        <a:t>$7,434</a:t>
                      </a:r>
                    </a:p>
                  </a:txBody>
                  <a:tcPr marL="6890" marR="6890" marT="6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500" b="0" i="0" u="none" strike="noStrike" baseline="0">
                          <a:solidFill>
                            <a:srgbClr val="000000"/>
                          </a:solidFill>
                          <a:effectLst/>
                          <a:latin typeface="Calibri" panose="020F0502020204030204" pitchFamily="34" charset="0"/>
                        </a:rPr>
                        <a:t>$553,132</a:t>
                      </a:r>
                    </a:p>
                  </a:txBody>
                  <a:tcPr marL="6890" marR="6890" marT="6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500" b="0" i="0" u="none" strike="noStrike" baseline="0">
                          <a:solidFill>
                            <a:srgbClr val="000000"/>
                          </a:solidFill>
                          <a:effectLst/>
                          <a:latin typeface="Calibri" panose="020F0502020204030204" pitchFamily="34" charset="0"/>
                        </a:rPr>
                        <a:t>$7,799</a:t>
                      </a:r>
                    </a:p>
                  </a:txBody>
                  <a:tcPr marL="6890" marR="6890" marT="689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500" b="0" i="0" u="none" strike="noStrike" baseline="0">
                          <a:solidFill>
                            <a:srgbClr val="000000"/>
                          </a:solidFill>
                          <a:effectLst/>
                          <a:latin typeface="Calibri" panose="020F0502020204030204" pitchFamily="34" charset="0"/>
                        </a:rPr>
                        <a:t>13.1</a:t>
                      </a:r>
                    </a:p>
                  </a:txBody>
                  <a:tcPr marL="6890" marR="6890" marT="68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ctr"/>
                      <a:r>
                        <a:rPr lang="en-US" sz="1500" b="0" i="0" u="none" strike="noStrike" baseline="0">
                          <a:solidFill>
                            <a:srgbClr val="000000"/>
                          </a:solidFill>
                          <a:effectLst/>
                          <a:latin typeface="Calibri" panose="020F0502020204030204" pitchFamily="34" charset="0"/>
                        </a:rPr>
                        <a:t>4.9</a:t>
                      </a:r>
                    </a:p>
                  </a:txBody>
                  <a:tcPr marL="6890" marR="6890" marT="68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r>
                        <a:rPr lang="en-US" sz="1500" b="0" i="0" u="none" strike="noStrike" baseline="0">
                          <a:solidFill>
                            <a:srgbClr val="000000"/>
                          </a:solidFill>
                          <a:effectLst/>
                          <a:latin typeface="Calibri" panose="020F0502020204030204" pitchFamily="34" charset="0"/>
                        </a:rPr>
                        <a:t>$365</a:t>
                      </a:r>
                    </a:p>
                  </a:txBody>
                  <a:tcPr marL="6890" marR="6890" marT="68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433482237"/>
                  </a:ext>
                </a:extLst>
              </a:tr>
              <a:tr h="171834">
                <a:tc gridSpan="2">
                  <a:txBody>
                    <a:bodyPr/>
                    <a:lstStyle/>
                    <a:p>
                      <a:pPr algn="ctr" fontAlgn="ctr"/>
                      <a:r>
                        <a:rPr lang="en-US" sz="1500" b="1" i="0" u="none" strike="noStrike" baseline="0">
                          <a:solidFill>
                            <a:srgbClr val="000000"/>
                          </a:solidFill>
                          <a:effectLst/>
                          <a:latin typeface="Calibri" panose="020F0502020204030204" pitchFamily="34" charset="0"/>
                        </a:rPr>
                        <a:t>AVERAGE RES. CONDO </a:t>
                      </a:r>
                    </a:p>
                  </a:txBody>
                  <a:tcPr marL="6890" marR="6890" marT="689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500" b="0" i="0" u="none" strike="noStrike" baseline="0">
                          <a:solidFill>
                            <a:srgbClr val="000000"/>
                          </a:solidFill>
                          <a:effectLst/>
                          <a:latin typeface="Calibri" panose="020F0502020204030204" pitchFamily="34" charset="0"/>
                        </a:rPr>
                        <a:t>$362,664</a:t>
                      </a:r>
                    </a:p>
                  </a:txBody>
                  <a:tcPr marL="6890" marR="6890" marT="6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500" b="0" i="0" u="none" strike="noStrike" baseline="0">
                          <a:solidFill>
                            <a:srgbClr val="000000"/>
                          </a:solidFill>
                          <a:effectLst/>
                          <a:latin typeface="Calibri" panose="020F0502020204030204" pitchFamily="34" charset="0"/>
                        </a:rPr>
                        <a:t>$5,512</a:t>
                      </a:r>
                    </a:p>
                  </a:txBody>
                  <a:tcPr marL="6890" marR="6890" marT="6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500" b="0" i="0" u="none" strike="noStrike" baseline="0">
                          <a:solidFill>
                            <a:srgbClr val="000000"/>
                          </a:solidFill>
                          <a:effectLst/>
                          <a:latin typeface="Calibri" panose="020F0502020204030204" pitchFamily="34" charset="0"/>
                        </a:rPr>
                        <a:t>$397,800</a:t>
                      </a:r>
                    </a:p>
                  </a:txBody>
                  <a:tcPr marL="6890" marR="6890" marT="6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500" b="0" i="0" u="none" strike="noStrike" baseline="0">
                          <a:solidFill>
                            <a:srgbClr val="000000"/>
                          </a:solidFill>
                          <a:effectLst/>
                          <a:latin typeface="Calibri" panose="020F0502020204030204" pitchFamily="34" charset="0"/>
                        </a:rPr>
                        <a:t>$5,609</a:t>
                      </a:r>
                    </a:p>
                  </a:txBody>
                  <a:tcPr marL="6890" marR="6890" marT="689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500" b="0" i="0" u="none" strike="noStrike" baseline="0">
                          <a:solidFill>
                            <a:srgbClr val="000000"/>
                          </a:solidFill>
                          <a:effectLst/>
                          <a:latin typeface="Calibri" panose="020F0502020204030204" pitchFamily="34" charset="0"/>
                        </a:rPr>
                        <a:t>9.7</a:t>
                      </a:r>
                    </a:p>
                  </a:txBody>
                  <a:tcPr marL="6890" marR="6890" marT="68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ctr"/>
                      <a:r>
                        <a:rPr lang="en-US" sz="1500" b="0" i="0" u="none" strike="noStrike" baseline="0">
                          <a:solidFill>
                            <a:srgbClr val="000000"/>
                          </a:solidFill>
                          <a:effectLst/>
                          <a:latin typeface="Calibri" panose="020F0502020204030204" pitchFamily="34" charset="0"/>
                        </a:rPr>
                        <a:t>1.8</a:t>
                      </a:r>
                    </a:p>
                  </a:txBody>
                  <a:tcPr marL="6890" marR="6890" marT="68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r>
                        <a:rPr lang="en-US" sz="1500" b="0" i="0" u="none" strike="noStrike" baseline="0">
                          <a:solidFill>
                            <a:srgbClr val="000000"/>
                          </a:solidFill>
                          <a:effectLst/>
                          <a:latin typeface="Calibri" panose="020F0502020204030204" pitchFamily="34" charset="0"/>
                        </a:rPr>
                        <a:t>$97</a:t>
                      </a:r>
                    </a:p>
                  </a:txBody>
                  <a:tcPr marL="6890" marR="6890" marT="68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884504443"/>
                  </a:ext>
                </a:extLst>
              </a:tr>
              <a:tr h="171834">
                <a:tc gridSpan="2">
                  <a:txBody>
                    <a:bodyPr/>
                    <a:lstStyle/>
                    <a:p>
                      <a:pPr algn="ctr" fontAlgn="ctr"/>
                      <a:r>
                        <a:rPr lang="en-US" sz="1500" b="1" i="0" u="none" strike="noStrike" baseline="0">
                          <a:solidFill>
                            <a:srgbClr val="000000"/>
                          </a:solidFill>
                          <a:effectLst/>
                          <a:latin typeface="Calibri" panose="020F0502020204030204" pitchFamily="34" charset="0"/>
                        </a:rPr>
                        <a:t>AVERAGE COMMERCIAL </a:t>
                      </a:r>
                    </a:p>
                  </a:txBody>
                  <a:tcPr marL="6890" marR="6890" marT="689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500" b="0" i="0" u="none" strike="noStrike" baseline="0">
                          <a:solidFill>
                            <a:srgbClr val="000000"/>
                          </a:solidFill>
                          <a:effectLst/>
                          <a:latin typeface="Calibri" panose="020F0502020204030204" pitchFamily="34" charset="0"/>
                        </a:rPr>
                        <a:t>$853,858</a:t>
                      </a:r>
                    </a:p>
                  </a:txBody>
                  <a:tcPr marL="6890" marR="6890" marT="6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500" b="0" i="0" u="none" strike="noStrike" baseline="0">
                          <a:solidFill>
                            <a:srgbClr val="000000"/>
                          </a:solidFill>
                          <a:effectLst/>
                          <a:latin typeface="Calibri" panose="020F0502020204030204" pitchFamily="34" charset="0"/>
                        </a:rPr>
                        <a:t>$23,268</a:t>
                      </a:r>
                    </a:p>
                  </a:txBody>
                  <a:tcPr marL="6890" marR="6890" marT="6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ctr" fontAlgn="ctr"/>
                      <a:r>
                        <a:rPr lang="en-US" sz="1500" b="0" i="0" u="none" strike="noStrike" baseline="0">
                          <a:solidFill>
                            <a:srgbClr val="000000"/>
                          </a:solidFill>
                          <a:effectLst/>
                          <a:latin typeface="Calibri" panose="020F0502020204030204" pitchFamily="34" charset="0"/>
                        </a:rPr>
                        <a:t>$880,524</a:t>
                      </a:r>
                    </a:p>
                  </a:txBody>
                  <a:tcPr marL="6890" marR="6890" marT="6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500" b="0" i="0" u="none" strike="noStrike" baseline="0">
                          <a:solidFill>
                            <a:srgbClr val="000000"/>
                          </a:solidFill>
                          <a:effectLst/>
                          <a:latin typeface="Calibri" panose="020F0502020204030204" pitchFamily="34" charset="0"/>
                        </a:rPr>
                        <a:t>$23,413</a:t>
                      </a:r>
                    </a:p>
                  </a:txBody>
                  <a:tcPr marL="6890" marR="6890" marT="689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ctr" fontAlgn="ctr"/>
                      <a:r>
                        <a:rPr lang="en-US" sz="1500" b="0" i="0" u="none" strike="noStrike" baseline="0">
                          <a:solidFill>
                            <a:srgbClr val="000000"/>
                          </a:solidFill>
                          <a:effectLst/>
                          <a:latin typeface="Calibri" panose="020F0502020204030204" pitchFamily="34" charset="0"/>
                        </a:rPr>
                        <a:t>3.1</a:t>
                      </a:r>
                    </a:p>
                  </a:txBody>
                  <a:tcPr marL="6890" marR="6890" marT="68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ctr"/>
                      <a:r>
                        <a:rPr lang="en-US" sz="1500" b="0" i="0" u="none" strike="noStrike" baseline="0">
                          <a:solidFill>
                            <a:srgbClr val="000000"/>
                          </a:solidFill>
                          <a:effectLst/>
                          <a:latin typeface="Calibri" panose="020F0502020204030204" pitchFamily="34" charset="0"/>
                        </a:rPr>
                        <a:t>0.6</a:t>
                      </a:r>
                    </a:p>
                  </a:txBody>
                  <a:tcPr marL="6890" marR="6890" marT="68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r>
                        <a:rPr lang="en-US" sz="1500" b="0" i="0" u="none" strike="noStrike" baseline="0">
                          <a:solidFill>
                            <a:srgbClr val="000000"/>
                          </a:solidFill>
                          <a:effectLst/>
                          <a:latin typeface="Calibri" panose="020F0502020204030204" pitchFamily="34" charset="0"/>
                        </a:rPr>
                        <a:t>$145</a:t>
                      </a:r>
                    </a:p>
                  </a:txBody>
                  <a:tcPr marL="6890" marR="6890" marT="68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123951697"/>
                  </a:ext>
                </a:extLst>
              </a:tr>
              <a:tr h="171834">
                <a:tc gridSpan="2">
                  <a:txBody>
                    <a:bodyPr/>
                    <a:lstStyle/>
                    <a:p>
                      <a:pPr algn="ctr" fontAlgn="ctr"/>
                      <a:r>
                        <a:rPr lang="en-US" sz="1500" b="1" i="0" u="none" strike="noStrike" baseline="0">
                          <a:solidFill>
                            <a:srgbClr val="000000"/>
                          </a:solidFill>
                          <a:effectLst/>
                          <a:latin typeface="Calibri" panose="020F0502020204030204" pitchFamily="34" charset="0"/>
                        </a:rPr>
                        <a:t>AVERAGE INDUSTRIAL </a:t>
                      </a:r>
                    </a:p>
                  </a:txBody>
                  <a:tcPr marL="6890" marR="6890" marT="689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500" b="0" i="0" u="none" strike="noStrike" baseline="0">
                          <a:solidFill>
                            <a:srgbClr val="000000"/>
                          </a:solidFill>
                          <a:effectLst/>
                          <a:latin typeface="Calibri" panose="020F0502020204030204" pitchFamily="34" charset="0"/>
                        </a:rPr>
                        <a:t>$894,687</a:t>
                      </a:r>
                    </a:p>
                  </a:txBody>
                  <a:tcPr marL="6890" marR="6890" marT="6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500" b="0" i="0" u="none" strike="noStrike" baseline="0">
                          <a:solidFill>
                            <a:srgbClr val="000000"/>
                          </a:solidFill>
                          <a:effectLst/>
                          <a:latin typeface="Calibri" panose="020F0502020204030204" pitchFamily="34" charset="0"/>
                        </a:rPr>
                        <a:t>$24,380</a:t>
                      </a:r>
                    </a:p>
                  </a:txBody>
                  <a:tcPr marL="6890" marR="6890" marT="6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ctr" fontAlgn="ctr"/>
                      <a:r>
                        <a:rPr lang="en-US" sz="1500" b="0" i="0" u="none" strike="noStrike" baseline="0">
                          <a:solidFill>
                            <a:srgbClr val="000000"/>
                          </a:solidFill>
                          <a:effectLst/>
                          <a:latin typeface="Calibri" panose="020F0502020204030204" pitchFamily="34" charset="0"/>
                        </a:rPr>
                        <a:t>$1,061,003</a:t>
                      </a:r>
                    </a:p>
                  </a:txBody>
                  <a:tcPr marL="6890" marR="6890" marT="6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500" b="0" i="0" u="none" strike="noStrike" baseline="0">
                          <a:solidFill>
                            <a:srgbClr val="000000"/>
                          </a:solidFill>
                          <a:effectLst/>
                          <a:latin typeface="Calibri" panose="020F0502020204030204" pitchFamily="34" charset="0"/>
                        </a:rPr>
                        <a:t>$28,212</a:t>
                      </a:r>
                    </a:p>
                  </a:txBody>
                  <a:tcPr marL="6890" marR="6890" marT="689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ctr" fontAlgn="ctr"/>
                      <a:r>
                        <a:rPr lang="en-US" sz="1500" b="0" i="0" u="none" strike="noStrike" baseline="0">
                          <a:solidFill>
                            <a:srgbClr val="000000"/>
                          </a:solidFill>
                          <a:effectLst/>
                          <a:latin typeface="Calibri" panose="020F0502020204030204" pitchFamily="34" charset="0"/>
                        </a:rPr>
                        <a:t>18.6</a:t>
                      </a:r>
                    </a:p>
                  </a:txBody>
                  <a:tcPr marL="6890" marR="6890" marT="68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ctr"/>
                      <a:r>
                        <a:rPr lang="en-US" sz="1500" b="0" i="0" u="none" strike="noStrike" baseline="0">
                          <a:solidFill>
                            <a:srgbClr val="000000"/>
                          </a:solidFill>
                          <a:effectLst/>
                          <a:latin typeface="Calibri" panose="020F0502020204030204" pitchFamily="34" charset="0"/>
                        </a:rPr>
                        <a:t>15.7</a:t>
                      </a:r>
                    </a:p>
                  </a:txBody>
                  <a:tcPr marL="6890" marR="6890" marT="68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r>
                        <a:rPr lang="en-US" sz="1500" b="0" i="0" u="none" strike="noStrike" baseline="0">
                          <a:solidFill>
                            <a:srgbClr val="000000"/>
                          </a:solidFill>
                          <a:effectLst/>
                          <a:latin typeface="Calibri" panose="020F0502020204030204" pitchFamily="34" charset="0"/>
                        </a:rPr>
                        <a:t>$3,832</a:t>
                      </a:r>
                    </a:p>
                  </a:txBody>
                  <a:tcPr marL="6890" marR="6890" marT="68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377564831"/>
                  </a:ext>
                </a:extLst>
              </a:tr>
              <a:tr h="171834">
                <a:tc gridSpan="2">
                  <a:txBody>
                    <a:bodyPr/>
                    <a:lstStyle/>
                    <a:p>
                      <a:pPr algn="ctr" fontAlgn="ctr"/>
                      <a:r>
                        <a:rPr lang="en-US" sz="1500" b="1" i="0" u="none" strike="noStrike" baseline="0">
                          <a:solidFill>
                            <a:srgbClr val="000000"/>
                          </a:solidFill>
                          <a:effectLst/>
                          <a:latin typeface="Calibri" panose="020F0502020204030204" pitchFamily="34" charset="0"/>
                        </a:rPr>
                        <a:t>TAX LEVY</a:t>
                      </a:r>
                    </a:p>
                  </a:txBody>
                  <a:tcPr marL="6890" marR="6890" marT="689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500" b="0" i="0" u="none" strike="noStrike" baseline="0">
                          <a:solidFill>
                            <a:srgbClr val="000000"/>
                          </a:solidFill>
                          <a:effectLst/>
                          <a:latin typeface="Calibri" panose="020F0502020204030204" pitchFamily="34" charset="0"/>
                        </a:rPr>
                        <a:t>$100,826,681</a:t>
                      </a:r>
                    </a:p>
                  </a:txBody>
                  <a:tcPr marL="6890" marR="6890" marT="689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500" b="0" i="0" u="none" strike="noStrike" baseline="0">
                          <a:solidFill>
                            <a:srgbClr val="D9D9D9"/>
                          </a:solidFill>
                          <a:effectLst/>
                          <a:latin typeface="Calibri" panose="020F0502020204030204" pitchFamily="34" charset="0"/>
                        </a:rPr>
                        <a:t> </a:t>
                      </a:r>
                    </a:p>
                  </a:txBody>
                  <a:tcPr marL="6890" marR="6890" marT="689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gridSpan="2">
                  <a:txBody>
                    <a:bodyPr/>
                    <a:lstStyle/>
                    <a:p>
                      <a:pPr algn="ctr" fontAlgn="ctr"/>
                      <a:r>
                        <a:rPr lang="en-US" sz="1500" b="0" i="0" u="none" strike="noStrike" baseline="0">
                          <a:solidFill>
                            <a:srgbClr val="000000"/>
                          </a:solidFill>
                          <a:effectLst/>
                          <a:latin typeface="Calibri" panose="020F0502020204030204" pitchFamily="34" charset="0"/>
                        </a:rPr>
                        <a:t>$105,592,096</a:t>
                      </a:r>
                    </a:p>
                  </a:txBody>
                  <a:tcPr marL="6890" marR="6890" marT="689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500" b="0" i="0" u="none" strike="noStrike" baseline="0">
                          <a:solidFill>
                            <a:srgbClr val="D9D9D9"/>
                          </a:solidFill>
                          <a:effectLst/>
                          <a:latin typeface="Calibri" panose="020F0502020204030204" pitchFamily="34" charset="0"/>
                        </a:rPr>
                        <a:t> </a:t>
                      </a:r>
                    </a:p>
                  </a:txBody>
                  <a:tcPr marL="6890" marR="6890" marT="68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gridSpan="2">
                  <a:txBody>
                    <a:bodyPr/>
                    <a:lstStyle/>
                    <a:p>
                      <a:pPr algn="ctr" fontAlgn="ctr"/>
                      <a:r>
                        <a:rPr lang="en-US" sz="1500" b="0" i="0" u="none" strike="noStrike" baseline="0">
                          <a:solidFill>
                            <a:srgbClr val="D9D9D9"/>
                          </a:solidFill>
                          <a:effectLst/>
                          <a:latin typeface="Calibri" panose="020F0502020204030204" pitchFamily="34" charset="0"/>
                        </a:rPr>
                        <a:t> </a:t>
                      </a:r>
                    </a:p>
                  </a:txBody>
                  <a:tcPr marL="6890" marR="6890" marT="68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a:txBody>
                    <a:bodyPr/>
                    <a:lstStyle/>
                    <a:p>
                      <a:pPr algn="ctr" fontAlgn="ctr"/>
                      <a:r>
                        <a:rPr lang="en-US" sz="1500" b="0" i="0" u="none" strike="noStrike" baseline="0">
                          <a:solidFill>
                            <a:srgbClr val="000000"/>
                          </a:solidFill>
                          <a:effectLst/>
                          <a:latin typeface="Calibri" panose="020F0502020204030204" pitchFamily="34" charset="0"/>
                        </a:rPr>
                        <a:t> </a:t>
                      </a:r>
                    </a:p>
                  </a:txBody>
                  <a:tcPr marL="6890" marR="6890" marT="68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fontAlgn="ctr"/>
                      <a:r>
                        <a:rPr lang="en-US" sz="1500" b="0" i="0" u="none" strike="noStrike" baseline="0" dirty="0">
                          <a:solidFill>
                            <a:srgbClr val="D9D9D9"/>
                          </a:solidFill>
                          <a:effectLst/>
                          <a:latin typeface="Calibri" panose="020F0502020204030204" pitchFamily="34" charset="0"/>
                        </a:rPr>
                        <a:t> </a:t>
                      </a:r>
                    </a:p>
                  </a:txBody>
                  <a:tcPr marL="6890" marR="6890" marT="68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extLst>
                  <a:ext uri="{0D108BD9-81ED-4DB2-BD59-A6C34878D82A}">
                    <a16:rowId xmlns:a16="http://schemas.microsoft.com/office/drawing/2014/main" val="1045237629"/>
                  </a:ext>
                </a:extLst>
              </a:tr>
            </a:tbl>
          </a:graphicData>
        </a:graphic>
      </p:graphicFrame>
    </p:spTree>
    <p:extLst>
      <p:ext uri="{BB962C8B-B14F-4D97-AF65-F5344CB8AC3E}">
        <p14:creationId xmlns:p14="http://schemas.microsoft.com/office/powerpoint/2010/main" val="110261553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7200" y="304800"/>
            <a:ext cx="8001000" cy="984885"/>
          </a:xfrm>
          <a:prstGeom prst="rect">
            <a:avLst/>
          </a:prstGeom>
          <a:noFill/>
        </p:spPr>
        <p:txBody>
          <a:bodyPr wrap="square" rtlCol="0">
            <a:spAutoFit/>
          </a:bodyPr>
          <a:lstStyle/>
          <a:p>
            <a:r>
              <a:rPr lang="en-US" sz="4000" dirty="0">
                <a:solidFill>
                  <a:srgbClr val="424456"/>
                </a:solidFill>
                <a:latin typeface="Bell MT" panose="02020503060305020303" pitchFamily="18" charset="0"/>
                <a:ea typeface="+mj-ea"/>
                <a:cs typeface="+mj-cs"/>
              </a:rPr>
              <a:t>Fiscal Year 2024  Levy &amp; Single Rate</a:t>
            </a:r>
          </a:p>
          <a:p>
            <a:endParaRPr lang="en-US" dirty="0"/>
          </a:p>
        </p:txBody>
      </p:sp>
      <p:sp>
        <p:nvSpPr>
          <p:cNvPr id="2" name="Slide Number Placeholder 1"/>
          <p:cNvSpPr>
            <a:spLocks noGrp="1"/>
          </p:cNvSpPr>
          <p:nvPr>
            <p:ph type="sldNum" sz="quarter" idx="12"/>
          </p:nvPr>
        </p:nvSpPr>
        <p:spPr/>
        <p:txBody>
          <a:bodyPr/>
          <a:lstStyle/>
          <a:p>
            <a:fld id="{2281C75A-F92A-4FFE-970D-1129ECD500B0}" type="slidenum">
              <a:rPr lang="en-US" smtClean="0"/>
              <a:pPr/>
              <a:t>11</a:t>
            </a:fld>
            <a:endParaRPr lang="en-US"/>
          </a:p>
        </p:txBody>
      </p:sp>
      <p:graphicFrame>
        <p:nvGraphicFramePr>
          <p:cNvPr id="3" name="Table 2">
            <a:extLst>
              <a:ext uri="{FF2B5EF4-FFF2-40B4-BE49-F238E27FC236}">
                <a16:creationId xmlns:a16="http://schemas.microsoft.com/office/drawing/2014/main" id="{3E9B21F7-6C99-DB99-8BE6-3A71CFA7876D}"/>
              </a:ext>
            </a:extLst>
          </p:cNvPr>
          <p:cNvGraphicFramePr>
            <a:graphicFrameLocks noGrp="1"/>
          </p:cNvGraphicFramePr>
          <p:nvPr>
            <p:extLst>
              <p:ext uri="{D42A27DB-BD31-4B8C-83A1-F6EECF244321}">
                <p14:modId xmlns:p14="http://schemas.microsoft.com/office/powerpoint/2010/main" val="1780064950"/>
              </p:ext>
            </p:extLst>
          </p:nvPr>
        </p:nvGraphicFramePr>
        <p:xfrm>
          <a:off x="960437" y="2189269"/>
          <a:ext cx="7223126" cy="2208454"/>
        </p:xfrm>
        <a:graphic>
          <a:graphicData uri="http://schemas.openxmlformats.org/drawingml/2006/table">
            <a:tbl>
              <a:tblPr/>
              <a:tblGrid>
                <a:gridCol w="2078799">
                  <a:extLst>
                    <a:ext uri="{9D8B030D-6E8A-4147-A177-3AD203B41FA5}">
                      <a16:colId xmlns:a16="http://schemas.microsoft.com/office/drawing/2014/main" val="2690968351"/>
                    </a:ext>
                  </a:extLst>
                </a:gridCol>
                <a:gridCol w="1151764">
                  <a:extLst>
                    <a:ext uri="{9D8B030D-6E8A-4147-A177-3AD203B41FA5}">
                      <a16:colId xmlns:a16="http://schemas.microsoft.com/office/drawing/2014/main" val="2051247729"/>
                    </a:ext>
                  </a:extLst>
                </a:gridCol>
                <a:gridCol w="505658">
                  <a:extLst>
                    <a:ext uri="{9D8B030D-6E8A-4147-A177-3AD203B41FA5}">
                      <a16:colId xmlns:a16="http://schemas.microsoft.com/office/drawing/2014/main" val="3358467710"/>
                    </a:ext>
                  </a:extLst>
                </a:gridCol>
                <a:gridCol w="44450">
                  <a:extLst>
                    <a:ext uri="{9D8B030D-6E8A-4147-A177-3AD203B41FA5}">
                      <a16:colId xmlns:a16="http://schemas.microsoft.com/office/drawing/2014/main" val="1743637751"/>
                    </a:ext>
                  </a:extLst>
                </a:gridCol>
                <a:gridCol w="2116892">
                  <a:extLst>
                    <a:ext uri="{9D8B030D-6E8A-4147-A177-3AD203B41FA5}">
                      <a16:colId xmlns:a16="http://schemas.microsoft.com/office/drawing/2014/main" val="3382422500"/>
                    </a:ext>
                  </a:extLst>
                </a:gridCol>
                <a:gridCol w="1325563">
                  <a:extLst>
                    <a:ext uri="{9D8B030D-6E8A-4147-A177-3AD203B41FA5}">
                      <a16:colId xmlns:a16="http://schemas.microsoft.com/office/drawing/2014/main" val="2216088731"/>
                    </a:ext>
                  </a:extLst>
                </a:gridCol>
              </a:tblGrid>
              <a:tr h="287889">
                <a:tc>
                  <a:txBody>
                    <a:bodyPr/>
                    <a:lstStyle/>
                    <a:p>
                      <a:pPr algn="l" fontAlgn="b"/>
                      <a:r>
                        <a:rPr lang="en-US" sz="1500" b="0" i="0" u="none" strike="noStrike" baseline="0" dirty="0">
                          <a:solidFill>
                            <a:srgbClr val="000000"/>
                          </a:solidFill>
                          <a:effectLst/>
                          <a:latin typeface="Calibri" panose="020F0502020204030204" pitchFamily="34" charset="0"/>
                        </a:rPr>
                        <a:t>FY23 Levy Limit</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baseline="0">
                          <a:solidFill>
                            <a:srgbClr val="000000"/>
                          </a:solidFill>
                          <a:effectLst/>
                          <a:latin typeface="Calibri" panose="020F0502020204030204" pitchFamily="34" charset="0"/>
                        </a:rPr>
                        <a:t>94,111,985</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endParaRPr lang="en-US" sz="1500" b="0" i="0" u="none" strike="noStrike" baseline="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500" b="0" i="0" u="none" strike="noStrike" baseline="0">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500" b="0" i="0" u="none" strike="noStrike" baseline="0">
                          <a:solidFill>
                            <a:srgbClr val="000000"/>
                          </a:solidFill>
                          <a:effectLst/>
                          <a:latin typeface="Calibri" panose="020F0502020204030204" pitchFamily="34" charset="0"/>
                        </a:rPr>
                        <a:t>Calculate Single Tax Rate</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500" b="0" i="0" u="none" strike="noStrike" baseline="0">
                          <a:solidFill>
                            <a:srgbClr val="000000"/>
                          </a:solidFill>
                          <a:effectLst/>
                          <a:latin typeface="Calibri" panose="020F050202020403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868856100"/>
                  </a:ext>
                </a:extLst>
              </a:tr>
              <a:tr h="287889">
                <a:tc>
                  <a:txBody>
                    <a:bodyPr/>
                    <a:lstStyle/>
                    <a:p>
                      <a:pPr algn="l" fontAlgn="b"/>
                      <a:r>
                        <a:rPr lang="en-US" sz="1500" b="0" i="0" u="none" strike="noStrike" baseline="0">
                          <a:solidFill>
                            <a:srgbClr val="000000"/>
                          </a:solidFill>
                          <a:effectLst/>
                          <a:latin typeface="Calibri" panose="020F0502020204030204" pitchFamily="34" charset="0"/>
                        </a:rPr>
                        <a:t>     FY23 Amended Growth</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500" b="0" i="0" u="none" strike="noStrike" baseline="0">
                          <a:solidFill>
                            <a:srgbClr val="000000"/>
                          </a:solidFill>
                          <a:effectLst/>
                          <a:latin typeface="Calibri" panose="020F0502020204030204" pitchFamily="34" charset="0"/>
                        </a:rPr>
                        <a:t>43,627</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1500" b="0" i="0" u="none" strike="noStrike" baseline="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500" b="0" i="0" u="none" strike="noStrike" baseline="0">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500" b="0" i="0" u="none" strike="noStrike" baseline="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500" b="0" i="0" u="none" strike="noStrike" baseline="0">
                          <a:solidFill>
                            <a:srgbClr val="000000"/>
                          </a:solidFill>
                          <a:effectLst/>
                          <a:latin typeface="Calibri" panose="020F050202020403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143146"/>
                  </a:ext>
                </a:extLst>
              </a:tr>
              <a:tr h="287889">
                <a:tc>
                  <a:txBody>
                    <a:bodyPr/>
                    <a:lstStyle/>
                    <a:p>
                      <a:pPr algn="l" fontAlgn="b"/>
                      <a:r>
                        <a:rPr lang="en-US" sz="1500" b="0" i="0" u="none" strike="noStrike" baseline="0">
                          <a:solidFill>
                            <a:srgbClr val="000000"/>
                          </a:solidFill>
                          <a:effectLst/>
                          <a:latin typeface="Calibri" panose="020F0502020204030204" pitchFamily="34" charset="0"/>
                        </a:rPr>
                        <a:t>     Plus 2.5%</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500" b="0" i="0" u="none" strike="noStrike" baseline="0">
                          <a:solidFill>
                            <a:srgbClr val="000000"/>
                          </a:solidFill>
                          <a:effectLst/>
                          <a:latin typeface="Calibri" panose="020F0502020204030204" pitchFamily="34" charset="0"/>
                        </a:rPr>
                        <a:t>2,353,890</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1500" b="0" i="0" u="none" strike="noStrike" baseline="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500" b="0" i="0" u="none" strike="noStrike" baseline="0">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500" b="0" i="0" u="none" strike="noStrike" baseline="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500" b="0" i="0" u="none" strike="noStrike" baseline="0">
                          <a:solidFill>
                            <a:srgbClr val="000000"/>
                          </a:solidFill>
                          <a:effectLst/>
                          <a:latin typeface="Calibri" panose="020F050202020403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950702727"/>
                  </a:ext>
                </a:extLst>
              </a:tr>
              <a:tr h="287889">
                <a:tc>
                  <a:txBody>
                    <a:bodyPr/>
                    <a:lstStyle/>
                    <a:p>
                      <a:pPr algn="l" fontAlgn="b"/>
                      <a:r>
                        <a:rPr lang="en-US" sz="1500" b="0" i="0" u="none" strike="noStrike" baseline="0">
                          <a:solidFill>
                            <a:srgbClr val="000000"/>
                          </a:solidFill>
                          <a:effectLst/>
                          <a:latin typeface="Calibri" panose="020F0502020204030204" pitchFamily="34" charset="0"/>
                        </a:rPr>
                        <a:t>     Plus FY24 New Growth</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500" b="0" i="0" u="none" strike="noStrike" baseline="0">
                          <a:solidFill>
                            <a:srgbClr val="000000"/>
                          </a:solidFill>
                          <a:effectLst/>
                          <a:latin typeface="Calibri" panose="020F0502020204030204" pitchFamily="34" charset="0"/>
                        </a:rPr>
                        <a:t>1,961,918</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endParaRPr lang="en-US" sz="1500" b="0" i="0" u="none" strike="noStrike" baseline="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500" b="0" i="0" u="none" strike="noStrike" baseline="0">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500" b="0" i="0" u="none" strike="noStrike" baseline="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500" b="0" i="0" u="none" strike="noStrike" baseline="0">
                          <a:solidFill>
                            <a:srgbClr val="000000"/>
                          </a:solidFill>
                          <a:effectLst/>
                          <a:latin typeface="Calibri" panose="020F050202020403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523909968"/>
                  </a:ext>
                </a:extLst>
              </a:tr>
              <a:tr h="287889">
                <a:tc>
                  <a:txBody>
                    <a:bodyPr/>
                    <a:lstStyle/>
                    <a:p>
                      <a:pPr algn="l" fontAlgn="b"/>
                      <a:r>
                        <a:rPr lang="en-US" sz="1500" b="0" i="0" u="none" strike="noStrike" baseline="0">
                          <a:solidFill>
                            <a:srgbClr val="000000"/>
                          </a:solidFill>
                          <a:effectLst/>
                          <a:latin typeface="Calibri" panose="020F0502020204030204" pitchFamily="34" charset="0"/>
                        </a:rPr>
                        <a:t>Subtotal</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500" b="0" i="0" u="none" strike="noStrike" baseline="0">
                          <a:solidFill>
                            <a:srgbClr val="000000"/>
                          </a:solidFill>
                          <a:effectLst/>
                          <a:latin typeface="Calibri" panose="020F0502020204030204" pitchFamily="34" charset="0"/>
                        </a:rPr>
                        <a:t>98,471,420</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500" b="0" i="0" u="none" strike="noStrike" baseline="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500" b="0" i="0" u="none" strike="noStrike" baseline="0">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500" b="0" i="0" u="none" strike="noStrike" baseline="0">
                          <a:solidFill>
                            <a:srgbClr val="000000"/>
                          </a:solidFill>
                          <a:effectLst/>
                          <a:latin typeface="Calibri" panose="020F0502020204030204" pitchFamily="34" charset="0"/>
                        </a:rPr>
                        <a:t>Estimated Levy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500" b="0" i="0" u="none" strike="noStrike" baseline="0">
                          <a:solidFill>
                            <a:srgbClr val="000000"/>
                          </a:solidFill>
                          <a:effectLst/>
                          <a:latin typeface="Calibri" panose="020F0502020204030204" pitchFamily="34" charset="0"/>
                        </a:rPr>
                        <a:t>109,734,845</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050409830"/>
                  </a:ext>
                </a:extLst>
              </a:tr>
              <a:tr h="302284">
                <a:tc>
                  <a:txBody>
                    <a:bodyPr/>
                    <a:lstStyle/>
                    <a:p>
                      <a:pPr algn="l" fontAlgn="b"/>
                      <a:r>
                        <a:rPr lang="en-US" sz="1500" b="0" i="0" u="none" strike="noStrike" baseline="0">
                          <a:solidFill>
                            <a:srgbClr val="000000"/>
                          </a:solidFill>
                          <a:effectLst/>
                          <a:latin typeface="Calibri" panose="020F0502020204030204" pitchFamily="34" charset="0"/>
                        </a:rPr>
                        <a:t>     Plus Debt Exclusion</a:t>
                      </a:r>
                    </a:p>
                  </a:txBody>
                  <a:tcPr marL="9525" marR="9525" marT="9525" marB="0" anchor="b">
                    <a:lnL w="635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1500" b="0" i="0" u="none" strike="noStrike" baseline="0">
                          <a:solidFill>
                            <a:srgbClr val="000000"/>
                          </a:solidFill>
                          <a:effectLst/>
                          <a:latin typeface="Calibri" panose="020F0502020204030204" pitchFamily="34" charset="0"/>
                        </a:rPr>
                        <a:t>11,263,425</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500" b="0" i="0" u="none" strike="noStrike" baseline="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500" b="0" i="0" u="none" strike="noStrike" baseline="0">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500" b="0" i="0" u="none" strike="noStrike" baseline="0">
                          <a:solidFill>
                            <a:srgbClr val="000000"/>
                          </a:solidFill>
                          <a:effectLst/>
                          <a:latin typeface="Calibri" panose="020F0502020204030204" pitchFamily="34" charset="0"/>
                        </a:rPr>
                        <a:t>/ Total Assessed Value</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500" b="0" i="0" u="none" strike="noStrike" baseline="0">
                          <a:solidFill>
                            <a:srgbClr val="000000"/>
                          </a:solidFill>
                          <a:effectLst/>
                          <a:latin typeface="Calibri" panose="020F0502020204030204" pitchFamily="34" charset="0"/>
                        </a:rPr>
                        <a:t>7,216,630,697</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836101"/>
                  </a:ext>
                </a:extLst>
              </a:tr>
              <a:tr h="287889">
                <a:tc>
                  <a:txBody>
                    <a:bodyPr/>
                    <a:lstStyle/>
                    <a:p>
                      <a:pPr algn="l" fontAlgn="b"/>
                      <a:r>
                        <a:rPr lang="en-US" sz="1500" b="0" i="0" u="none" strike="noStrike" baseline="0">
                          <a:solidFill>
                            <a:srgbClr val="000000"/>
                          </a:solidFill>
                          <a:effectLst/>
                          <a:latin typeface="Calibri" panose="020F0502020204030204" pitchFamily="34" charset="0"/>
                        </a:rPr>
                        <a:t>FY24 Maximum Allowable Levy</a:t>
                      </a:r>
                    </a:p>
                  </a:txBody>
                  <a:tcPr marL="9525" marR="9525" marT="9525"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500" b="0" i="0" u="none" strike="noStrike" baseline="0">
                          <a:solidFill>
                            <a:srgbClr val="000000"/>
                          </a:solidFill>
                          <a:effectLst/>
                          <a:latin typeface="Calibri" panose="020F0502020204030204" pitchFamily="34" charset="0"/>
                        </a:rPr>
                        <a:t>109,734,845</a:t>
                      </a:r>
                    </a:p>
                  </a:txBody>
                  <a:tcPr marL="9525" marR="9525" marT="9525"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500" b="0" i="0" u="none" strike="noStrike" baseline="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500" b="0" i="0" u="none" strike="noStrike" baseline="0">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500" b="0" i="0" u="none" strike="noStrike" baseline="0">
                          <a:solidFill>
                            <a:srgbClr val="000000"/>
                          </a:solidFill>
                          <a:effectLst/>
                          <a:latin typeface="Calibri" panose="020F0502020204030204" pitchFamily="34" charset="0"/>
                        </a:rPr>
                        <a:t>= Single Tax Rate</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500" b="0" i="0" u="none" strike="noStrike" baseline="0" dirty="0">
                          <a:solidFill>
                            <a:srgbClr val="000000"/>
                          </a:solidFill>
                          <a:effectLst/>
                          <a:latin typeface="Calibri" panose="020F0502020204030204" pitchFamily="34" charset="0"/>
                        </a:rPr>
                        <a:t>15.21</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9957259"/>
                  </a:ext>
                </a:extLst>
              </a:tr>
            </a:tbl>
          </a:graphicData>
        </a:graphic>
      </p:graphicFrame>
    </p:spTree>
    <p:extLst>
      <p:ext uri="{BB962C8B-B14F-4D97-AF65-F5344CB8AC3E}">
        <p14:creationId xmlns:p14="http://schemas.microsoft.com/office/powerpoint/2010/main" val="814876442"/>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7200" y="304800"/>
            <a:ext cx="8001000" cy="984885"/>
          </a:xfrm>
          <a:prstGeom prst="rect">
            <a:avLst/>
          </a:prstGeom>
          <a:noFill/>
        </p:spPr>
        <p:txBody>
          <a:bodyPr wrap="square" rtlCol="0">
            <a:spAutoFit/>
          </a:bodyPr>
          <a:lstStyle/>
          <a:p>
            <a:pPr algn="ctr"/>
            <a:r>
              <a:rPr lang="en-US" sz="4000" dirty="0">
                <a:solidFill>
                  <a:srgbClr val="424456"/>
                </a:solidFill>
                <a:latin typeface="Bell MT" panose="02020503060305020303" pitchFamily="18" charset="0"/>
                <a:ea typeface="+mj-ea"/>
                <a:cs typeface="+mj-cs"/>
              </a:rPr>
              <a:t> Average Value Comparison</a:t>
            </a:r>
          </a:p>
          <a:p>
            <a:endParaRPr lang="en-US" dirty="0"/>
          </a:p>
        </p:txBody>
      </p:sp>
      <p:sp>
        <p:nvSpPr>
          <p:cNvPr id="2" name="Slide Number Placeholder 1"/>
          <p:cNvSpPr>
            <a:spLocks noGrp="1"/>
          </p:cNvSpPr>
          <p:nvPr>
            <p:ph type="sldNum" sz="quarter" idx="12"/>
          </p:nvPr>
        </p:nvSpPr>
        <p:spPr/>
        <p:txBody>
          <a:bodyPr/>
          <a:lstStyle/>
          <a:p>
            <a:fld id="{2281C75A-F92A-4FFE-970D-1129ECD500B0}" type="slidenum">
              <a:rPr lang="en-US" smtClean="0"/>
              <a:pPr/>
              <a:t>12</a:t>
            </a:fld>
            <a:endParaRPr lang="en-US"/>
          </a:p>
        </p:txBody>
      </p:sp>
      <p:graphicFrame>
        <p:nvGraphicFramePr>
          <p:cNvPr id="4" name="Object 3">
            <a:extLst>
              <a:ext uri="{FF2B5EF4-FFF2-40B4-BE49-F238E27FC236}">
                <a16:creationId xmlns:a16="http://schemas.microsoft.com/office/drawing/2014/main" id="{76230864-BB49-4E0F-BBDC-9FBEFC969491}"/>
              </a:ext>
            </a:extLst>
          </p:cNvPr>
          <p:cNvGraphicFramePr>
            <a:graphicFrameLocks noChangeAspect="1"/>
          </p:cNvGraphicFramePr>
          <p:nvPr>
            <p:extLst>
              <p:ext uri="{D42A27DB-BD31-4B8C-83A1-F6EECF244321}">
                <p14:modId xmlns:p14="http://schemas.microsoft.com/office/powerpoint/2010/main" val="142981681"/>
              </p:ext>
            </p:extLst>
          </p:nvPr>
        </p:nvGraphicFramePr>
        <p:xfrm>
          <a:off x="600075" y="1608138"/>
          <a:ext cx="7943850" cy="1928812"/>
        </p:xfrm>
        <a:graphic>
          <a:graphicData uri="http://schemas.openxmlformats.org/presentationml/2006/ole">
            <mc:AlternateContent xmlns:mc="http://schemas.openxmlformats.org/markup-compatibility/2006">
              <mc:Choice xmlns:v="urn:schemas-microsoft-com:vml" Requires="v">
                <p:oleObj name="Worksheet" r:id="rId3" imgW="3962400" imgH="961957" progId="Excel.Sheet.12">
                  <p:embed/>
                </p:oleObj>
              </mc:Choice>
              <mc:Fallback>
                <p:oleObj name="Worksheet" r:id="rId3" imgW="3962400" imgH="961957" progId="Excel.Sheet.12">
                  <p:embed/>
                  <p:pic>
                    <p:nvPicPr>
                      <p:cNvPr id="0" name=""/>
                      <p:cNvPicPr/>
                      <p:nvPr/>
                    </p:nvPicPr>
                    <p:blipFill>
                      <a:blip r:embed="rId4"/>
                      <a:stretch>
                        <a:fillRect/>
                      </a:stretch>
                    </p:blipFill>
                    <p:spPr>
                      <a:xfrm>
                        <a:off x="600075" y="1608138"/>
                        <a:ext cx="7943850" cy="1928812"/>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E39F5569-6AB8-9E20-AA83-BAFF96D6180B}"/>
              </a:ext>
            </a:extLst>
          </p:cNvPr>
          <p:cNvGraphicFramePr>
            <a:graphicFrameLocks noChangeAspect="1"/>
          </p:cNvGraphicFramePr>
          <p:nvPr>
            <p:extLst>
              <p:ext uri="{D42A27DB-BD31-4B8C-83A1-F6EECF244321}">
                <p14:modId xmlns:p14="http://schemas.microsoft.com/office/powerpoint/2010/main" val="3133642783"/>
              </p:ext>
            </p:extLst>
          </p:nvPr>
        </p:nvGraphicFramePr>
        <p:xfrm>
          <a:off x="599795" y="4032639"/>
          <a:ext cx="7944411" cy="1928811"/>
        </p:xfrm>
        <a:graphic>
          <a:graphicData uri="http://schemas.openxmlformats.org/presentationml/2006/ole">
            <mc:AlternateContent xmlns:mc="http://schemas.openxmlformats.org/markup-compatibility/2006">
              <mc:Choice xmlns:v="urn:schemas-microsoft-com:vml" Requires="v">
                <p:oleObj name="Worksheet" r:id="rId5" imgW="3962400" imgH="961957" progId="Excel.Sheet.12">
                  <p:embed/>
                </p:oleObj>
              </mc:Choice>
              <mc:Fallback>
                <p:oleObj name="Worksheet" r:id="rId5" imgW="3962400" imgH="961957" progId="Excel.Sheet.12">
                  <p:embed/>
                  <p:pic>
                    <p:nvPicPr>
                      <p:cNvPr id="0" name=""/>
                      <p:cNvPicPr/>
                      <p:nvPr/>
                    </p:nvPicPr>
                    <p:blipFill>
                      <a:blip r:embed="rId6"/>
                      <a:stretch>
                        <a:fillRect/>
                      </a:stretch>
                    </p:blipFill>
                    <p:spPr>
                      <a:xfrm>
                        <a:off x="599795" y="4032639"/>
                        <a:ext cx="7944411" cy="1928811"/>
                      </a:xfrm>
                      <a:prstGeom prst="rect">
                        <a:avLst/>
                      </a:prstGeom>
                    </p:spPr>
                  </p:pic>
                </p:oleObj>
              </mc:Fallback>
            </mc:AlternateContent>
          </a:graphicData>
        </a:graphic>
      </p:graphicFrame>
    </p:spTree>
    <p:extLst>
      <p:ext uri="{BB962C8B-B14F-4D97-AF65-F5344CB8AC3E}">
        <p14:creationId xmlns:p14="http://schemas.microsoft.com/office/powerpoint/2010/main" val="1636607246"/>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4343399" y="976510"/>
            <a:ext cx="457200" cy="441325"/>
          </a:xfrm>
        </p:spPr>
        <p:txBody>
          <a:bodyPr/>
          <a:lstStyle/>
          <a:p>
            <a:fld id="{2281C75A-F92A-4FFE-970D-1129ECD500B0}" type="slidenum">
              <a:rPr lang="en-US" smtClean="0"/>
              <a:pPr/>
              <a:t>13</a:t>
            </a:fld>
            <a:endParaRPr lang="en-US" dirty="0"/>
          </a:p>
        </p:txBody>
      </p:sp>
      <p:sp>
        <p:nvSpPr>
          <p:cNvPr id="3" name="Rectangle 2"/>
          <p:cNvSpPr/>
          <p:nvPr/>
        </p:nvSpPr>
        <p:spPr>
          <a:xfrm>
            <a:off x="460375" y="190519"/>
            <a:ext cx="8153400" cy="892552"/>
          </a:xfrm>
          <a:prstGeom prst="rect">
            <a:avLst/>
          </a:prstGeom>
        </p:spPr>
        <p:txBody>
          <a:bodyPr wrap="square">
            <a:spAutoFit/>
          </a:bodyPr>
          <a:lstStyle/>
          <a:p>
            <a:pPr algn="ctr"/>
            <a:r>
              <a:rPr lang="en-US" sz="2800" dirty="0">
                <a:solidFill>
                  <a:srgbClr val="1B587C">
                    <a:shade val="75000"/>
                  </a:srgbClr>
                </a:solidFill>
                <a:latin typeface="Bell MT" panose="02020503060305020303" pitchFamily="18" charset="0"/>
                <a:ea typeface="+mj-ea"/>
                <a:cs typeface="+mj-cs"/>
              </a:rPr>
              <a:t>FY2024 – Shift Choices </a:t>
            </a:r>
          </a:p>
          <a:p>
            <a:pPr algn="ctr"/>
            <a:r>
              <a:rPr lang="en-US" sz="2400" dirty="0">
                <a:solidFill>
                  <a:srgbClr val="1B587C">
                    <a:shade val="75000"/>
                  </a:srgbClr>
                </a:solidFill>
                <a:latin typeface="Bell MT" panose="02020503060305020303" pitchFamily="18" charset="0"/>
                <a:ea typeface="+mj-ea"/>
                <a:cs typeface="+mj-cs"/>
              </a:rPr>
              <a:t>Town Manager recommendation is 1.66, (.8807  </a:t>
            </a:r>
            <a:r>
              <a:rPr lang="en-US" dirty="0">
                <a:solidFill>
                  <a:srgbClr val="1B587C">
                    <a:shade val="75000"/>
                  </a:srgbClr>
                </a:solidFill>
                <a:latin typeface="Bell MT" panose="02020503060305020303" pitchFamily="18" charset="0"/>
                <a:ea typeface="+mj-ea"/>
                <a:cs typeface="+mj-cs"/>
              </a:rPr>
              <a:t>MRF)</a:t>
            </a:r>
            <a:r>
              <a:rPr lang="en-US" sz="2400" dirty="0">
                <a:solidFill>
                  <a:srgbClr val="1B587C">
                    <a:shade val="75000"/>
                  </a:srgbClr>
                </a:solidFill>
                <a:latin typeface="Bell MT" panose="02020503060305020303" pitchFamily="18" charset="0"/>
                <a:ea typeface="+mj-ea"/>
                <a:cs typeface="+mj-cs"/>
              </a:rPr>
              <a:t> </a:t>
            </a:r>
            <a:endParaRPr lang="en-US" sz="2400" dirty="0"/>
          </a:p>
        </p:txBody>
      </p:sp>
      <p:graphicFrame>
        <p:nvGraphicFramePr>
          <p:cNvPr id="5" name="Table 4">
            <a:extLst>
              <a:ext uri="{FF2B5EF4-FFF2-40B4-BE49-F238E27FC236}">
                <a16:creationId xmlns:a16="http://schemas.microsoft.com/office/drawing/2014/main" id="{E1F2ECDE-8579-F54F-CD6D-EE732B457DDF}"/>
              </a:ext>
            </a:extLst>
          </p:cNvPr>
          <p:cNvGraphicFramePr>
            <a:graphicFrameLocks noGrp="1"/>
          </p:cNvGraphicFramePr>
          <p:nvPr>
            <p:extLst>
              <p:ext uri="{D42A27DB-BD31-4B8C-83A1-F6EECF244321}">
                <p14:modId xmlns:p14="http://schemas.microsoft.com/office/powerpoint/2010/main" val="583353563"/>
              </p:ext>
            </p:extLst>
          </p:nvPr>
        </p:nvGraphicFramePr>
        <p:xfrm>
          <a:off x="266702" y="1752600"/>
          <a:ext cx="8610595" cy="3060202"/>
        </p:xfrm>
        <a:graphic>
          <a:graphicData uri="http://schemas.openxmlformats.org/drawingml/2006/table">
            <a:tbl>
              <a:tblPr/>
              <a:tblGrid>
                <a:gridCol w="545213">
                  <a:extLst>
                    <a:ext uri="{9D8B030D-6E8A-4147-A177-3AD203B41FA5}">
                      <a16:colId xmlns:a16="http://schemas.microsoft.com/office/drawing/2014/main" val="939116037"/>
                    </a:ext>
                  </a:extLst>
                </a:gridCol>
                <a:gridCol w="635885">
                  <a:extLst>
                    <a:ext uri="{9D8B030D-6E8A-4147-A177-3AD203B41FA5}">
                      <a16:colId xmlns:a16="http://schemas.microsoft.com/office/drawing/2014/main" val="1838279995"/>
                    </a:ext>
                  </a:extLst>
                </a:gridCol>
                <a:gridCol w="352182">
                  <a:extLst>
                    <a:ext uri="{9D8B030D-6E8A-4147-A177-3AD203B41FA5}">
                      <a16:colId xmlns:a16="http://schemas.microsoft.com/office/drawing/2014/main" val="258974322"/>
                    </a:ext>
                  </a:extLst>
                </a:gridCol>
                <a:gridCol w="401075">
                  <a:extLst>
                    <a:ext uri="{9D8B030D-6E8A-4147-A177-3AD203B41FA5}">
                      <a16:colId xmlns:a16="http://schemas.microsoft.com/office/drawing/2014/main" val="1173060102"/>
                    </a:ext>
                  </a:extLst>
                </a:gridCol>
                <a:gridCol w="526413">
                  <a:extLst>
                    <a:ext uri="{9D8B030D-6E8A-4147-A177-3AD203B41FA5}">
                      <a16:colId xmlns:a16="http://schemas.microsoft.com/office/drawing/2014/main" val="1621790370"/>
                    </a:ext>
                  </a:extLst>
                </a:gridCol>
                <a:gridCol w="401075">
                  <a:extLst>
                    <a:ext uri="{9D8B030D-6E8A-4147-A177-3AD203B41FA5}">
                      <a16:colId xmlns:a16="http://schemas.microsoft.com/office/drawing/2014/main" val="3281474155"/>
                    </a:ext>
                  </a:extLst>
                </a:gridCol>
                <a:gridCol w="250672">
                  <a:extLst>
                    <a:ext uri="{9D8B030D-6E8A-4147-A177-3AD203B41FA5}">
                      <a16:colId xmlns:a16="http://schemas.microsoft.com/office/drawing/2014/main" val="1387178444"/>
                    </a:ext>
                  </a:extLst>
                </a:gridCol>
                <a:gridCol w="476278">
                  <a:extLst>
                    <a:ext uri="{9D8B030D-6E8A-4147-A177-3AD203B41FA5}">
                      <a16:colId xmlns:a16="http://schemas.microsoft.com/office/drawing/2014/main" val="3009640506"/>
                    </a:ext>
                  </a:extLst>
                </a:gridCol>
                <a:gridCol w="401075">
                  <a:extLst>
                    <a:ext uri="{9D8B030D-6E8A-4147-A177-3AD203B41FA5}">
                      <a16:colId xmlns:a16="http://schemas.microsoft.com/office/drawing/2014/main" val="3130526266"/>
                    </a:ext>
                  </a:extLst>
                </a:gridCol>
                <a:gridCol w="401075">
                  <a:extLst>
                    <a:ext uri="{9D8B030D-6E8A-4147-A177-3AD203B41FA5}">
                      <a16:colId xmlns:a16="http://schemas.microsoft.com/office/drawing/2014/main" val="3370200473"/>
                    </a:ext>
                  </a:extLst>
                </a:gridCol>
                <a:gridCol w="357208">
                  <a:extLst>
                    <a:ext uri="{9D8B030D-6E8A-4147-A177-3AD203B41FA5}">
                      <a16:colId xmlns:a16="http://schemas.microsoft.com/office/drawing/2014/main" val="344722997"/>
                    </a:ext>
                  </a:extLst>
                </a:gridCol>
                <a:gridCol w="476278">
                  <a:extLst>
                    <a:ext uri="{9D8B030D-6E8A-4147-A177-3AD203B41FA5}">
                      <a16:colId xmlns:a16="http://schemas.microsoft.com/office/drawing/2014/main" val="135976036"/>
                    </a:ext>
                  </a:extLst>
                </a:gridCol>
                <a:gridCol w="401075">
                  <a:extLst>
                    <a:ext uri="{9D8B030D-6E8A-4147-A177-3AD203B41FA5}">
                      <a16:colId xmlns:a16="http://schemas.microsoft.com/office/drawing/2014/main" val="1867934855"/>
                    </a:ext>
                  </a:extLst>
                </a:gridCol>
                <a:gridCol w="607881">
                  <a:extLst>
                    <a:ext uri="{9D8B030D-6E8A-4147-A177-3AD203B41FA5}">
                      <a16:colId xmlns:a16="http://schemas.microsoft.com/office/drawing/2014/main" val="3630910392"/>
                    </a:ext>
                  </a:extLst>
                </a:gridCol>
                <a:gridCol w="194271">
                  <a:extLst>
                    <a:ext uri="{9D8B030D-6E8A-4147-A177-3AD203B41FA5}">
                      <a16:colId xmlns:a16="http://schemas.microsoft.com/office/drawing/2014/main" val="2848551264"/>
                    </a:ext>
                  </a:extLst>
                </a:gridCol>
                <a:gridCol w="534769">
                  <a:extLst>
                    <a:ext uri="{9D8B030D-6E8A-4147-A177-3AD203B41FA5}">
                      <a16:colId xmlns:a16="http://schemas.microsoft.com/office/drawing/2014/main" val="4221474276"/>
                    </a:ext>
                  </a:extLst>
                </a:gridCol>
                <a:gridCol w="401075">
                  <a:extLst>
                    <a:ext uri="{9D8B030D-6E8A-4147-A177-3AD203B41FA5}">
                      <a16:colId xmlns:a16="http://schemas.microsoft.com/office/drawing/2014/main" val="3142167013"/>
                    </a:ext>
                  </a:extLst>
                </a:gridCol>
                <a:gridCol w="401075">
                  <a:extLst>
                    <a:ext uri="{9D8B030D-6E8A-4147-A177-3AD203B41FA5}">
                      <a16:colId xmlns:a16="http://schemas.microsoft.com/office/drawing/2014/main" val="2129841514"/>
                    </a:ext>
                  </a:extLst>
                </a:gridCol>
                <a:gridCol w="244406">
                  <a:extLst>
                    <a:ext uri="{9D8B030D-6E8A-4147-A177-3AD203B41FA5}">
                      <a16:colId xmlns:a16="http://schemas.microsoft.com/office/drawing/2014/main" val="765588901"/>
                    </a:ext>
                  </a:extLst>
                </a:gridCol>
                <a:gridCol w="601614">
                  <a:extLst>
                    <a:ext uri="{9D8B030D-6E8A-4147-A177-3AD203B41FA5}">
                      <a16:colId xmlns:a16="http://schemas.microsoft.com/office/drawing/2014/main" val="2534534991"/>
                    </a:ext>
                  </a:extLst>
                </a:gridCol>
              </a:tblGrid>
              <a:tr h="179452">
                <a:tc gridSpan="15">
                  <a:txBody>
                    <a:bodyPr/>
                    <a:lstStyle/>
                    <a:p>
                      <a:pPr algn="ctr" fontAlgn="ctr"/>
                      <a:r>
                        <a:rPr lang="en-US" sz="1150" b="1" i="0" u="none" strike="noStrike" baseline="0" dirty="0">
                          <a:solidFill>
                            <a:srgbClr val="000000"/>
                          </a:solidFill>
                          <a:effectLst/>
                          <a:latin typeface="Calibri" panose="020F0502020204030204" pitchFamily="34" charset="0"/>
                        </a:rPr>
                        <a:t>FY2024 RATE SPLIT OPTIONS - Levy  $109,734,845</a:t>
                      </a:r>
                    </a:p>
                  </a:txBody>
                  <a:tcPr marL="6214" marR="6214" marT="6214"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endParaRPr lang="en-US" sz="1150" b="1" i="0" u="none" strike="noStrike" baseline="0" dirty="0">
                        <a:solidFill>
                          <a:srgbClr val="000000"/>
                        </a:solidFill>
                        <a:effectLst/>
                        <a:latin typeface="Calibri" panose="020F0502020204030204" pitchFamily="34" charset="0"/>
                      </a:endParaRPr>
                    </a:p>
                  </a:txBody>
                  <a:tcPr marL="6214" marR="6214" marT="6214"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en-US" sz="1150" b="1" i="0" u="none" strike="noStrike" baseline="0" dirty="0">
                        <a:solidFill>
                          <a:srgbClr val="000000"/>
                        </a:solidFill>
                        <a:effectLst/>
                        <a:latin typeface="Calibri" panose="020F0502020204030204" pitchFamily="34" charset="0"/>
                      </a:endParaRPr>
                    </a:p>
                  </a:txBody>
                  <a:tcPr marL="6214" marR="6214" marT="6214"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en-US" sz="1150" b="1" i="0" u="none" strike="noStrike" baseline="0" dirty="0">
                        <a:solidFill>
                          <a:srgbClr val="000000"/>
                        </a:solidFill>
                        <a:effectLst/>
                        <a:latin typeface="Calibri" panose="020F0502020204030204" pitchFamily="34" charset="0"/>
                      </a:endParaRPr>
                    </a:p>
                  </a:txBody>
                  <a:tcPr marL="6214" marR="6214" marT="6214"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en-US" sz="1150" b="1" i="0" u="none" strike="noStrike" baseline="0" dirty="0">
                        <a:solidFill>
                          <a:srgbClr val="000000"/>
                        </a:solidFill>
                        <a:effectLst/>
                        <a:latin typeface="Calibri" panose="020F0502020204030204" pitchFamily="34" charset="0"/>
                      </a:endParaRPr>
                    </a:p>
                  </a:txBody>
                  <a:tcPr marL="6214" marR="6214" marT="6214"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endParaRPr lang="en-US" sz="1150" b="1" i="0" u="none" strike="noStrike" baseline="0" dirty="0">
                        <a:solidFill>
                          <a:srgbClr val="000000"/>
                        </a:solidFill>
                        <a:effectLst/>
                        <a:latin typeface="Calibri" panose="020F0502020204030204" pitchFamily="34" charset="0"/>
                      </a:endParaRPr>
                    </a:p>
                  </a:txBody>
                  <a:tcPr marL="6214" marR="6214" marT="6214"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4592919"/>
                  </a:ext>
                </a:extLst>
              </a:tr>
              <a:tr h="179452">
                <a:tc>
                  <a:txBody>
                    <a:bodyPr/>
                    <a:lstStyle/>
                    <a:p>
                      <a:pPr algn="l" fontAlgn="b"/>
                      <a:endParaRPr lang="en-US" sz="1150" b="0" i="0" u="none" strike="noStrike" baseline="0" dirty="0">
                        <a:solidFill>
                          <a:srgbClr val="000000"/>
                        </a:solidFill>
                        <a:effectLst/>
                        <a:latin typeface="Calibri" panose="020F0502020204030204" pitchFamily="34" charset="0"/>
                      </a:endParaRPr>
                    </a:p>
                  </a:txBody>
                  <a:tcPr marL="6214" marR="6214" marT="621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150" b="0" i="0" u="none" strike="noStrike" baseline="0">
                        <a:solidFill>
                          <a:srgbClr val="000000"/>
                        </a:solidFill>
                        <a:effectLst/>
                        <a:latin typeface="Calibri" panose="020F0502020204030204" pitchFamily="34" charset="0"/>
                      </a:endParaRPr>
                    </a:p>
                  </a:txBody>
                  <a:tcPr marL="6214" marR="6214" marT="6214"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algn="ctr" fontAlgn="ctr"/>
                      <a:r>
                        <a:rPr lang="en-US" sz="1150" b="1" i="0" u="none" strike="noStrike" baseline="0">
                          <a:solidFill>
                            <a:srgbClr val="000000"/>
                          </a:solidFill>
                          <a:effectLst/>
                          <a:latin typeface="Calibri" panose="020F0502020204030204" pitchFamily="34" charset="0"/>
                        </a:rPr>
                        <a:t>TAX RATES</a:t>
                      </a:r>
                    </a:p>
                  </a:txBody>
                  <a:tcPr marL="6214" marR="6214" marT="62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algn="ctr" fontAlgn="ctr"/>
                      <a:r>
                        <a:rPr lang="en-US" sz="1150" b="1" i="0" u="none" strike="noStrike" baseline="0">
                          <a:solidFill>
                            <a:srgbClr val="000000"/>
                          </a:solidFill>
                          <a:effectLst/>
                          <a:latin typeface="Calibri" panose="020F0502020204030204" pitchFamily="34" charset="0"/>
                        </a:rPr>
                        <a:t>SINGLE FAMILY HOMES</a:t>
                      </a:r>
                    </a:p>
                  </a:txBody>
                  <a:tcPr marL="6214" marR="6214" marT="62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ctr"/>
                      <a:r>
                        <a:rPr lang="en-US" sz="1150" b="1" i="0" u="none" strike="noStrike" baseline="0">
                          <a:solidFill>
                            <a:srgbClr val="000000"/>
                          </a:solidFill>
                          <a:effectLst/>
                          <a:latin typeface="Calibri" panose="020F0502020204030204" pitchFamily="34" charset="0"/>
                        </a:rPr>
                        <a:t> </a:t>
                      </a:r>
                    </a:p>
                  </a:txBody>
                  <a:tcPr marL="6214" marR="6214" marT="62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ctr"/>
                      <a:r>
                        <a:rPr lang="en-US" sz="1150" b="1" i="0" u="none" strike="noStrike" baseline="0">
                          <a:solidFill>
                            <a:srgbClr val="000000"/>
                          </a:solidFill>
                          <a:effectLst/>
                          <a:latin typeface="Calibri" panose="020F0502020204030204" pitchFamily="34" charset="0"/>
                        </a:rPr>
                        <a:t>RESIDENTIAL CONDOS</a:t>
                      </a:r>
                    </a:p>
                  </a:txBody>
                  <a:tcPr marL="6214" marR="6214" marT="62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ctr"/>
                      <a:r>
                        <a:rPr lang="en-US" sz="1150" b="1" i="0" u="none" strike="noStrike" baseline="0">
                          <a:solidFill>
                            <a:srgbClr val="000000"/>
                          </a:solidFill>
                          <a:effectLst/>
                          <a:latin typeface="Calibri" panose="020F0502020204030204" pitchFamily="34" charset="0"/>
                        </a:rPr>
                        <a:t> </a:t>
                      </a:r>
                    </a:p>
                  </a:txBody>
                  <a:tcPr marL="6214" marR="6214" marT="62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ctr"/>
                      <a:r>
                        <a:rPr lang="en-US" sz="1150" b="1" i="0" u="none" strike="noStrike" baseline="0">
                          <a:solidFill>
                            <a:srgbClr val="000000"/>
                          </a:solidFill>
                          <a:effectLst/>
                          <a:latin typeface="Calibri" panose="020F0502020204030204" pitchFamily="34" charset="0"/>
                        </a:rPr>
                        <a:t>COMMERCIAL</a:t>
                      </a:r>
                    </a:p>
                  </a:txBody>
                  <a:tcPr marL="6214" marR="6214" marT="62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ctr"/>
                      <a:r>
                        <a:rPr lang="en-US" sz="1150" b="1" i="0" u="none" strike="noStrike" baseline="0">
                          <a:solidFill>
                            <a:srgbClr val="000000"/>
                          </a:solidFill>
                          <a:effectLst/>
                          <a:latin typeface="Calibri" panose="020F0502020204030204" pitchFamily="34" charset="0"/>
                        </a:rPr>
                        <a:t> </a:t>
                      </a:r>
                    </a:p>
                  </a:txBody>
                  <a:tcPr marL="6214" marR="6214" marT="62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ctr"/>
                      <a:r>
                        <a:rPr lang="en-US" sz="1150" b="1" i="0" u="none" strike="noStrike" baseline="0">
                          <a:solidFill>
                            <a:srgbClr val="000000"/>
                          </a:solidFill>
                          <a:effectLst/>
                          <a:latin typeface="Calibri" panose="020F0502020204030204" pitchFamily="34" charset="0"/>
                        </a:rPr>
                        <a:t>Industrial </a:t>
                      </a:r>
                    </a:p>
                  </a:txBody>
                  <a:tcPr marL="6214" marR="6214" marT="62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ctr"/>
                      <a:r>
                        <a:rPr lang="en-US" sz="1150" b="1" i="0" u="none" strike="noStrike" baseline="0" dirty="0">
                          <a:solidFill>
                            <a:srgbClr val="000000"/>
                          </a:solidFill>
                          <a:effectLst/>
                          <a:latin typeface="Calibri" panose="020F0502020204030204" pitchFamily="34" charset="0"/>
                        </a:rPr>
                        <a:t> </a:t>
                      </a:r>
                    </a:p>
                  </a:txBody>
                  <a:tcPr marL="6214" marR="6214" marT="62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9131219"/>
                  </a:ext>
                </a:extLst>
              </a:tr>
              <a:tr h="313370">
                <a:tc>
                  <a:txBody>
                    <a:bodyPr/>
                    <a:lstStyle/>
                    <a:p>
                      <a:pPr algn="ctr" fontAlgn="ctr"/>
                      <a:r>
                        <a:rPr lang="en-US" sz="1150" b="1" i="0" u="none" strike="noStrike" baseline="0">
                          <a:solidFill>
                            <a:srgbClr val="000000"/>
                          </a:solidFill>
                          <a:effectLst/>
                          <a:latin typeface="Calibri" panose="020F0502020204030204" pitchFamily="34" charset="0"/>
                        </a:rPr>
                        <a:t>CIP SHIFT</a:t>
                      </a:r>
                    </a:p>
                  </a:txBody>
                  <a:tcPr marL="6214" marR="6214" marT="62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50" b="1" i="0" u="none" strike="noStrike" baseline="0">
                          <a:solidFill>
                            <a:srgbClr val="000000"/>
                          </a:solidFill>
                          <a:effectLst/>
                          <a:latin typeface="Calibri" panose="020F0502020204030204" pitchFamily="34" charset="0"/>
                        </a:rPr>
                        <a:t>RES FACTOR</a:t>
                      </a:r>
                    </a:p>
                  </a:txBody>
                  <a:tcPr marL="6214" marR="6214" marT="62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50" b="1" i="0" u="none" strike="noStrike" baseline="0">
                          <a:solidFill>
                            <a:srgbClr val="000000"/>
                          </a:solidFill>
                          <a:effectLst/>
                          <a:latin typeface="Calibri" panose="020F0502020204030204" pitchFamily="34" charset="0"/>
                        </a:rPr>
                        <a:t>RES TAX RATE</a:t>
                      </a:r>
                    </a:p>
                  </a:txBody>
                  <a:tcPr marL="6214" marR="6214" marT="62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50" b="1" i="0" u="none" strike="noStrike" baseline="0" dirty="0">
                          <a:solidFill>
                            <a:srgbClr val="000000"/>
                          </a:solidFill>
                          <a:effectLst/>
                          <a:latin typeface="Calibri" panose="020F0502020204030204" pitchFamily="34" charset="0"/>
                        </a:rPr>
                        <a:t>C/I TAX RATE</a:t>
                      </a:r>
                    </a:p>
                  </a:txBody>
                  <a:tcPr marL="6214" marR="6214" marT="62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ctr"/>
                      <a:r>
                        <a:rPr lang="en-US" sz="1150" b="1" i="0" u="none" strike="noStrike" baseline="0">
                          <a:solidFill>
                            <a:srgbClr val="000000"/>
                          </a:solidFill>
                          <a:effectLst/>
                          <a:latin typeface="Calibri" panose="020F0502020204030204" pitchFamily="34" charset="0"/>
                        </a:rPr>
                        <a:t>AVERAGE TAX BILL</a:t>
                      </a:r>
                    </a:p>
                  </a:txBody>
                  <a:tcPr marL="6214" marR="6214" marT="62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ctr"/>
                      <a:r>
                        <a:rPr lang="en-US" sz="1150" b="1" i="0" u="none" strike="noStrike" baseline="0" dirty="0">
                          <a:solidFill>
                            <a:srgbClr val="000000"/>
                          </a:solidFill>
                          <a:effectLst/>
                          <a:latin typeface="Calibri" panose="020F0502020204030204" pitchFamily="34" charset="0"/>
                        </a:rPr>
                        <a:t>AVG SF </a:t>
                      </a:r>
                      <a:r>
                        <a:rPr lang="en-US" sz="1150" b="1" i="0" u="none" strike="noStrike" baseline="0" dirty="0" err="1">
                          <a:solidFill>
                            <a:srgbClr val="000000"/>
                          </a:solidFill>
                          <a:effectLst/>
                          <a:latin typeface="Calibri" panose="020F0502020204030204" pitchFamily="34" charset="0"/>
                        </a:rPr>
                        <a:t>Chg</a:t>
                      </a:r>
                      <a:endParaRPr lang="en-US" sz="1150" b="1" i="0" u="none" strike="noStrike" baseline="0" dirty="0">
                        <a:solidFill>
                          <a:srgbClr val="000000"/>
                        </a:solidFill>
                        <a:effectLst/>
                        <a:latin typeface="Calibri" panose="020F0502020204030204" pitchFamily="34" charset="0"/>
                      </a:endParaRPr>
                    </a:p>
                  </a:txBody>
                  <a:tcPr marL="6214" marR="6214" marT="62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gridSpan="3">
                  <a:txBody>
                    <a:bodyPr/>
                    <a:lstStyle/>
                    <a:p>
                      <a:pPr algn="ctr" fontAlgn="ctr"/>
                      <a:r>
                        <a:rPr lang="en-US" sz="1150" b="1" i="0" u="none" strike="noStrike" baseline="0" dirty="0">
                          <a:solidFill>
                            <a:srgbClr val="000000"/>
                          </a:solidFill>
                          <a:effectLst/>
                          <a:latin typeface="Calibri" panose="020F0502020204030204" pitchFamily="34" charset="0"/>
                        </a:rPr>
                        <a:t>AVERAGE TAX BILL</a:t>
                      </a:r>
                    </a:p>
                  </a:txBody>
                  <a:tcPr marL="6214" marR="6214" marT="62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ctr"/>
                      <a:r>
                        <a:rPr lang="en-US" sz="1150" b="1" i="0" u="none" strike="noStrike" baseline="0">
                          <a:solidFill>
                            <a:srgbClr val="000000"/>
                          </a:solidFill>
                          <a:effectLst/>
                          <a:latin typeface="Calibri" panose="020F0502020204030204" pitchFamily="34" charset="0"/>
                        </a:rPr>
                        <a:t>AVG Cd Chg</a:t>
                      </a:r>
                    </a:p>
                  </a:txBody>
                  <a:tcPr marL="6214" marR="6214" marT="62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gridSpan="3">
                  <a:txBody>
                    <a:bodyPr/>
                    <a:lstStyle/>
                    <a:p>
                      <a:pPr algn="ctr" fontAlgn="ctr"/>
                      <a:r>
                        <a:rPr lang="en-US" sz="1150" b="1" i="0" u="none" strike="noStrike" baseline="0">
                          <a:solidFill>
                            <a:srgbClr val="000000"/>
                          </a:solidFill>
                          <a:effectLst/>
                          <a:latin typeface="Calibri" panose="020F0502020204030204" pitchFamily="34" charset="0"/>
                        </a:rPr>
                        <a:t>AVERAGE TAX BILL</a:t>
                      </a:r>
                    </a:p>
                  </a:txBody>
                  <a:tcPr marL="6214" marR="6214" marT="62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ctr"/>
                      <a:r>
                        <a:rPr lang="en-US" sz="1150" b="1" i="0" u="none" strike="noStrike" baseline="0">
                          <a:solidFill>
                            <a:srgbClr val="000000"/>
                          </a:solidFill>
                          <a:effectLst/>
                          <a:latin typeface="Calibri" panose="020F0502020204030204" pitchFamily="34" charset="0"/>
                        </a:rPr>
                        <a:t>AVG Com Chg</a:t>
                      </a:r>
                    </a:p>
                  </a:txBody>
                  <a:tcPr marL="6214" marR="6214" marT="62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gridSpan="3">
                  <a:txBody>
                    <a:bodyPr/>
                    <a:lstStyle/>
                    <a:p>
                      <a:pPr algn="ctr" fontAlgn="ctr"/>
                      <a:r>
                        <a:rPr lang="en-US" sz="1150" b="1" i="0" u="none" strike="noStrike" baseline="0">
                          <a:solidFill>
                            <a:srgbClr val="000000"/>
                          </a:solidFill>
                          <a:effectLst/>
                          <a:latin typeface="Calibri" panose="020F0502020204030204" pitchFamily="34" charset="0"/>
                        </a:rPr>
                        <a:t>AVERAGE TAX BILL</a:t>
                      </a:r>
                    </a:p>
                  </a:txBody>
                  <a:tcPr marL="6214" marR="6214" marT="62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ctr"/>
                      <a:r>
                        <a:rPr lang="en-US" sz="1150" b="1" i="0" u="none" strike="noStrike" baseline="0" dirty="0">
                          <a:solidFill>
                            <a:srgbClr val="000000"/>
                          </a:solidFill>
                          <a:effectLst/>
                          <a:latin typeface="Calibri" panose="020F0502020204030204" pitchFamily="34" charset="0"/>
                        </a:rPr>
                        <a:t>AVG Ind </a:t>
                      </a:r>
                      <a:r>
                        <a:rPr lang="en-US" sz="1150" b="1" i="0" u="none" strike="noStrike" baseline="0" dirty="0" err="1">
                          <a:solidFill>
                            <a:srgbClr val="000000"/>
                          </a:solidFill>
                          <a:effectLst/>
                          <a:latin typeface="Calibri" panose="020F0502020204030204" pitchFamily="34" charset="0"/>
                        </a:rPr>
                        <a:t>Chg</a:t>
                      </a:r>
                      <a:endParaRPr lang="en-US" sz="1150" b="1" i="0" u="none" strike="noStrike" baseline="0" dirty="0">
                        <a:solidFill>
                          <a:srgbClr val="000000"/>
                        </a:solidFill>
                        <a:effectLst/>
                        <a:latin typeface="Calibri" panose="020F0502020204030204" pitchFamily="34" charset="0"/>
                      </a:endParaRPr>
                    </a:p>
                  </a:txBody>
                  <a:tcPr marL="6214" marR="6214" marT="62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extLst>
                  <a:ext uri="{0D108BD9-81ED-4DB2-BD59-A6C34878D82A}">
                    <a16:rowId xmlns:a16="http://schemas.microsoft.com/office/drawing/2014/main" val="1144303684"/>
                  </a:ext>
                </a:extLst>
              </a:tr>
              <a:tr h="160703">
                <a:tc>
                  <a:txBody>
                    <a:bodyPr/>
                    <a:lstStyle/>
                    <a:p>
                      <a:pPr algn="ctr" fontAlgn="ctr"/>
                      <a:r>
                        <a:rPr lang="en-US" sz="1150" b="0" i="0" u="none" strike="noStrike" baseline="0">
                          <a:solidFill>
                            <a:srgbClr val="000000"/>
                          </a:solidFill>
                          <a:effectLst/>
                          <a:latin typeface="Calibri" panose="020F0502020204030204" pitchFamily="34" charset="0"/>
                        </a:rPr>
                        <a:t>1</a:t>
                      </a:r>
                    </a:p>
                  </a:txBody>
                  <a:tcPr marL="6214" marR="6214" marT="62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50" b="0" i="0" u="none" strike="noStrike" baseline="0">
                          <a:solidFill>
                            <a:srgbClr val="000000"/>
                          </a:solidFill>
                          <a:effectLst/>
                          <a:latin typeface="Calibri" panose="020F0502020204030204" pitchFamily="34" charset="0"/>
                        </a:rPr>
                        <a:t>1.0000</a:t>
                      </a:r>
                    </a:p>
                  </a:txBody>
                  <a:tcPr marL="6214" marR="6214" marT="62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50" b="0" i="0" u="none" strike="noStrike" baseline="0">
                          <a:solidFill>
                            <a:srgbClr val="000000"/>
                          </a:solidFill>
                          <a:effectLst/>
                          <a:latin typeface="Calibri" panose="020F0502020204030204" pitchFamily="34" charset="0"/>
                        </a:rPr>
                        <a:t>15.21</a:t>
                      </a:r>
                    </a:p>
                  </a:txBody>
                  <a:tcPr marL="6214" marR="6214" marT="62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50" b="0" i="0" u="none" strike="noStrike" baseline="0">
                          <a:solidFill>
                            <a:srgbClr val="000000"/>
                          </a:solidFill>
                          <a:effectLst/>
                          <a:latin typeface="Calibri" panose="020F0502020204030204" pitchFamily="34" charset="0"/>
                        </a:rPr>
                        <a:t>15.21</a:t>
                      </a:r>
                    </a:p>
                  </a:txBody>
                  <a:tcPr marL="6214" marR="6214" marT="62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en-US" sz="1150" b="0" i="0" u="none" strike="noStrike" baseline="0">
                          <a:solidFill>
                            <a:srgbClr val="000000"/>
                          </a:solidFill>
                          <a:effectLst/>
                          <a:latin typeface="Calibri" panose="020F0502020204030204" pitchFamily="34" charset="0"/>
                        </a:rPr>
                        <a:t>$9,165</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n-US" sz="1150" b="0" i="0" u="none" strike="noStrike" baseline="0">
                          <a:solidFill>
                            <a:srgbClr val="000000"/>
                          </a:solidFill>
                          <a:effectLst/>
                          <a:latin typeface="Calibri" panose="020F0502020204030204" pitchFamily="34" charset="0"/>
                        </a:rPr>
                        <a:t>$1,366</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b"/>
                      <a:r>
                        <a:rPr lang="en-US" sz="1150" b="0" i="0" u="none" strike="noStrike" baseline="0">
                          <a:solidFill>
                            <a:srgbClr val="000000"/>
                          </a:solidFill>
                          <a:effectLst/>
                          <a:latin typeface="Calibri" panose="020F0502020204030204" pitchFamily="34" charset="0"/>
                        </a:rPr>
                        <a:t>$6,739</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n-US" sz="1150" b="0" i="0" u="none" strike="noStrike" baseline="0">
                          <a:solidFill>
                            <a:srgbClr val="000000"/>
                          </a:solidFill>
                          <a:effectLst/>
                          <a:latin typeface="Calibri" panose="020F0502020204030204" pitchFamily="34" charset="0"/>
                        </a:rPr>
                        <a:t>$1,130</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b"/>
                      <a:r>
                        <a:rPr lang="en-US" sz="1150" b="0" i="0" u="none" strike="noStrike" baseline="0">
                          <a:solidFill>
                            <a:srgbClr val="000000"/>
                          </a:solidFill>
                          <a:effectLst/>
                          <a:latin typeface="Calibri" panose="020F0502020204030204" pitchFamily="34" charset="0"/>
                        </a:rPr>
                        <a:t>$14,329</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n-US" sz="1150" b="0" i="0" u="none" strike="noStrike" baseline="0">
                          <a:solidFill>
                            <a:srgbClr val="000000"/>
                          </a:solidFill>
                          <a:effectLst/>
                          <a:latin typeface="Calibri" panose="020F0502020204030204" pitchFamily="34" charset="0"/>
                        </a:rPr>
                        <a:t>-$9,084</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b"/>
                      <a:r>
                        <a:rPr lang="en-US" sz="1150" b="0" i="0" u="none" strike="noStrike" baseline="0">
                          <a:solidFill>
                            <a:srgbClr val="000000"/>
                          </a:solidFill>
                          <a:effectLst/>
                          <a:latin typeface="Calibri" panose="020F0502020204030204" pitchFamily="34" charset="0"/>
                        </a:rPr>
                        <a:t>$17,631</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n-US" sz="1150" b="0" i="0" u="none" strike="noStrike" baseline="0">
                          <a:solidFill>
                            <a:srgbClr val="000000"/>
                          </a:solidFill>
                          <a:effectLst/>
                          <a:latin typeface="Calibri" panose="020F0502020204030204" pitchFamily="34" charset="0"/>
                        </a:rPr>
                        <a:t>-$10,581</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0983812"/>
                  </a:ext>
                </a:extLst>
              </a:tr>
              <a:tr h="160703">
                <a:tc>
                  <a:txBody>
                    <a:bodyPr/>
                    <a:lstStyle/>
                    <a:p>
                      <a:pPr algn="ctr" fontAlgn="ctr"/>
                      <a:r>
                        <a:rPr lang="en-US" sz="1150" b="0" i="0" u="none" strike="noStrike" baseline="0">
                          <a:solidFill>
                            <a:srgbClr val="000000"/>
                          </a:solidFill>
                          <a:effectLst/>
                          <a:latin typeface="Calibri" panose="020F0502020204030204" pitchFamily="34" charset="0"/>
                        </a:rPr>
                        <a:t>1.63</a:t>
                      </a:r>
                    </a:p>
                  </a:txBody>
                  <a:tcPr marL="6214" marR="6214" marT="62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50" b="0" i="0" u="none" strike="noStrike" baseline="0">
                          <a:solidFill>
                            <a:srgbClr val="000000"/>
                          </a:solidFill>
                          <a:effectLst/>
                          <a:latin typeface="Calibri" panose="020F0502020204030204" pitchFamily="34" charset="0"/>
                        </a:rPr>
                        <a:t>0.8861</a:t>
                      </a:r>
                    </a:p>
                  </a:txBody>
                  <a:tcPr marL="6214" marR="6214" marT="62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50" b="0" i="0" u="none" strike="noStrike" baseline="0">
                          <a:solidFill>
                            <a:srgbClr val="000000"/>
                          </a:solidFill>
                          <a:effectLst/>
                          <a:latin typeface="Calibri" panose="020F0502020204030204" pitchFamily="34" charset="0"/>
                        </a:rPr>
                        <a:t>13.47</a:t>
                      </a:r>
                    </a:p>
                  </a:txBody>
                  <a:tcPr marL="6214" marR="6214" marT="62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50" b="0" i="0" u="none" strike="noStrike" baseline="0">
                          <a:solidFill>
                            <a:srgbClr val="000000"/>
                          </a:solidFill>
                          <a:effectLst/>
                          <a:latin typeface="Calibri" panose="020F0502020204030204" pitchFamily="34" charset="0"/>
                        </a:rPr>
                        <a:t>24.79</a:t>
                      </a:r>
                    </a:p>
                  </a:txBody>
                  <a:tcPr marL="6214" marR="6214" marT="62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en-US" sz="1150" b="0" i="0" u="none" strike="noStrike" baseline="0">
                          <a:solidFill>
                            <a:srgbClr val="000000"/>
                          </a:solidFill>
                          <a:effectLst/>
                          <a:latin typeface="Calibri" panose="020F0502020204030204" pitchFamily="34" charset="0"/>
                        </a:rPr>
                        <a:t>$8,116</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n-US" sz="1150" b="0" i="0" u="none" strike="noStrike" baseline="0">
                          <a:solidFill>
                            <a:srgbClr val="000000"/>
                          </a:solidFill>
                          <a:effectLst/>
                          <a:latin typeface="Calibri" panose="020F0502020204030204" pitchFamily="34" charset="0"/>
                        </a:rPr>
                        <a:t>$317</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b"/>
                      <a:r>
                        <a:rPr lang="en-US" sz="1150" b="0" i="0" u="none" strike="noStrike" baseline="0">
                          <a:solidFill>
                            <a:srgbClr val="000000"/>
                          </a:solidFill>
                          <a:effectLst/>
                          <a:latin typeface="Calibri" panose="020F0502020204030204" pitchFamily="34" charset="0"/>
                        </a:rPr>
                        <a:t>$5,968</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n-US" sz="1150" b="0" i="0" u="none" strike="noStrike" baseline="0">
                          <a:solidFill>
                            <a:srgbClr val="000000"/>
                          </a:solidFill>
                          <a:effectLst/>
                          <a:latin typeface="Calibri" panose="020F0502020204030204" pitchFamily="34" charset="0"/>
                        </a:rPr>
                        <a:t>$359</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b"/>
                      <a:r>
                        <a:rPr lang="en-US" sz="1150" b="0" i="0" u="none" strike="noStrike" baseline="0">
                          <a:solidFill>
                            <a:srgbClr val="000000"/>
                          </a:solidFill>
                          <a:effectLst/>
                          <a:latin typeface="Calibri" panose="020F0502020204030204" pitchFamily="34" charset="0"/>
                        </a:rPr>
                        <a:t>$23,354</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n-US" sz="1150" b="0" i="0" u="none" strike="noStrike" baseline="0">
                          <a:solidFill>
                            <a:srgbClr val="000000"/>
                          </a:solidFill>
                          <a:effectLst/>
                          <a:latin typeface="Calibri" panose="020F0502020204030204" pitchFamily="34" charset="0"/>
                        </a:rPr>
                        <a:t>-$59</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b"/>
                      <a:r>
                        <a:rPr lang="en-US" sz="1150" b="0" i="0" u="none" strike="noStrike" baseline="0">
                          <a:solidFill>
                            <a:srgbClr val="000000"/>
                          </a:solidFill>
                          <a:effectLst/>
                          <a:latin typeface="Calibri" panose="020F0502020204030204" pitchFamily="34" charset="0"/>
                        </a:rPr>
                        <a:t>$28,736</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n-US" sz="1150" b="0" i="0" u="none" strike="noStrike" baseline="0" dirty="0">
                          <a:solidFill>
                            <a:srgbClr val="000000"/>
                          </a:solidFill>
                          <a:effectLst/>
                          <a:latin typeface="Calibri" panose="020F0502020204030204" pitchFamily="34" charset="0"/>
                        </a:rPr>
                        <a:t>$524</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4818398"/>
                  </a:ext>
                </a:extLst>
              </a:tr>
              <a:tr h="160703">
                <a:tc>
                  <a:txBody>
                    <a:bodyPr/>
                    <a:lstStyle/>
                    <a:p>
                      <a:pPr algn="ctr" fontAlgn="ctr"/>
                      <a:r>
                        <a:rPr lang="en-US" sz="1150" b="0" i="0" u="none" strike="noStrike" baseline="0">
                          <a:solidFill>
                            <a:srgbClr val="000000"/>
                          </a:solidFill>
                          <a:effectLst/>
                          <a:latin typeface="Calibri" panose="020F0502020204030204" pitchFamily="34" charset="0"/>
                        </a:rPr>
                        <a:t>1.64</a:t>
                      </a:r>
                    </a:p>
                  </a:txBody>
                  <a:tcPr marL="6214" marR="6214" marT="62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50" b="0" i="0" u="none" strike="noStrike" baseline="0">
                          <a:solidFill>
                            <a:srgbClr val="000000"/>
                          </a:solidFill>
                          <a:effectLst/>
                          <a:latin typeface="Calibri" panose="020F0502020204030204" pitchFamily="34" charset="0"/>
                        </a:rPr>
                        <a:t>0.8843</a:t>
                      </a:r>
                    </a:p>
                  </a:txBody>
                  <a:tcPr marL="6214" marR="6214" marT="62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50" b="0" i="0" u="none" strike="noStrike" baseline="0">
                          <a:solidFill>
                            <a:srgbClr val="000000"/>
                          </a:solidFill>
                          <a:effectLst/>
                          <a:latin typeface="Calibri" panose="020F0502020204030204" pitchFamily="34" charset="0"/>
                        </a:rPr>
                        <a:t>13.45</a:t>
                      </a:r>
                    </a:p>
                  </a:txBody>
                  <a:tcPr marL="6214" marR="6214" marT="62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50" b="0" i="0" u="none" strike="noStrike" baseline="0">
                          <a:solidFill>
                            <a:srgbClr val="000000"/>
                          </a:solidFill>
                          <a:effectLst/>
                          <a:latin typeface="Calibri" panose="020F0502020204030204" pitchFamily="34" charset="0"/>
                        </a:rPr>
                        <a:t>24.94</a:t>
                      </a:r>
                    </a:p>
                  </a:txBody>
                  <a:tcPr marL="6214" marR="6214" marT="62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en-US" sz="1150" b="0" i="0" u="none" strike="noStrike" baseline="0">
                          <a:solidFill>
                            <a:srgbClr val="000000"/>
                          </a:solidFill>
                          <a:effectLst/>
                          <a:latin typeface="Calibri" panose="020F0502020204030204" pitchFamily="34" charset="0"/>
                        </a:rPr>
                        <a:t>$8,104</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n-US" sz="1150" b="0" i="0" u="none" strike="noStrike" baseline="0">
                          <a:solidFill>
                            <a:srgbClr val="000000"/>
                          </a:solidFill>
                          <a:effectLst/>
                          <a:latin typeface="Calibri" panose="020F0502020204030204" pitchFamily="34" charset="0"/>
                        </a:rPr>
                        <a:t>$305</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b"/>
                      <a:r>
                        <a:rPr lang="en-US" sz="1150" b="0" i="0" u="none" strike="noStrike" baseline="0">
                          <a:solidFill>
                            <a:srgbClr val="000000"/>
                          </a:solidFill>
                          <a:effectLst/>
                          <a:latin typeface="Calibri" panose="020F0502020204030204" pitchFamily="34" charset="0"/>
                        </a:rPr>
                        <a:t>$5,960</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n-US" sz="1150" b="0" i="0" u="none" strike="noStrike" baseline="0">
                          <a:solidFill>
                            <a:srgbClr val="000000"/>
                          </a:solidFill>
                          <a:effectLst/>
                          <a:latin typeface="Calibri" panose="020F0502020204030204" pitchFamily="34" charset="0"/>
                        </a:rPr>
                        <a:t>$351</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b"/>
                      <a:r>
                        <a:rPr lang="en-US" sz="1150" b="0" i="0" u="none" strike="noStrike" baseline="0">
                          <a:solidFill>
                            <a:srgbClr val="000000"/>
                          </a:solidFill>
                          <a:effectLst/>
                          <a:latin typeface="Calibri" panose="020F0502020204030204" pitchFamily="34" charset="0"/>
                        </a:rPr>
                        <a:t>$23,495</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n-US" sz="1150" b="0" i="0" u="none" strike="noStrike" baseline="0">
                          <a:solidFill>
                            <a:srgbClr val="000000"/>
                          </a:solidFill>
                          <a:effectLst/>
                          <a:latin typeface="Calibri" panose="020F0502020204030204" pitchFamily="34" charset="0"/>
                        </a:rPr>
                        <a:t>$82</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b"/>
                      <a:r>
                        <a:rPr lang="en-US" sz="1150" b="0" i="0" u="none" strike="noStrike" baseline="0">
                          <a:solidFill>
                            <a:srgbClr val="000000"/>
                          </a:solidFill>
                          <a:effectLst/>
                          <a:latin typeface="Calibri" panose="020F0502020204030204" pitchFamily="34" charset="0"/>
                        </a:rPr>
                        <a:t>$28,910</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n-US" sz="1150" b="0" i="0" u="none" strike="noStrike" baseline="0" dirty="0">
                          <a:solidFill>
                            <a:srgbClr val="000000"/>
                          </a:solidFill>
                          <a:effectLst/>
                          <a:latin typeface="Calibri" panose="020F0502020204030204" pitchFamily="34" charset="0"/>
                        </a:rPr>
                        <a:t>$698</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4375902"/>
                  </a:ext>
                </a:extLst>
              </a:tr>
              <a:tr h="160703">
                <a:tc>
                  <a:txBody>
                    <a:bodyPr/>
                    <a:lstStyle/>
                    <a:p>
                      <a:pPr algn="ctr" fontAlgn="ctr"/>
                      <a:r>
                        <a:rPr lang="en-US" sz="1150" b="0" i="0" u="none" strike="noStrike" baseline="0">
                          <a:solidFill>
                            <a:srgbClr val="000000"/>
                          </a:solidFill>
                          <a:effectLst/>
                          <a:latin typeface="Calibri" panose="020F0502020204030204" pitchFamily="34" charset="0"/>
                        </a:rPr>
                        <a:t>1.65</a:t>
                      </a:r>
                    </a:p>
                  </a:txBody>
                  <a:tcPr marL="6214" marR="6214" marT="62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50" b="0" i="0" u="none" strike="noStrike" baseline="0">
                          <a:solidFill>
                            <a:srgbClr val="000000"/>
                          </a:solidFill>
                          <a:effectLst/>
                          <a:latin typeface="Calibri" panose="020F0502020204030204" pitchFamily="34" charset="0"/>
                        </a:rPr>
                        <a:t>0.8825</a:t>
                      </a:r>
                    </a:p>
                  </a:txBody>
                  <a:tcPr marL="6214" marR="6214" marT="62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50" b="0" i="0" u="none" strike="noStrike" baseline="0">
                          <a:solidFill>
                            <a:srgbClr val="000000"/>
                          </a:solidFill>
                          <a:effectLst/>
                          <a:latin typeface="Calibri" panose="020F0502020204030204" pitchFamily="34" charset="0"/>
                        </a:rPr>
                        <a:t>13.42</a:t>
                      </a:r>
                    </a:p>
                  </a:txBody>
                  <a:tcPr marL="6214" marR="6214" marT="62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50" b="0" i="0" u="none" strike="noStrike" baseline="0">
                          <a:solidFill>
                            <a:srgbClr val="000000"/>
                          </a:solidFill>
                          <a:effectLst/>
                          <a:latin typeface="Calibri" panose="020F0502020204030204" pitchFamily="34" charset="0"/>
                        </a:rPr>
                        <a:t>25.09</a:t>
                      </a:r>
                    </a:p>
                  </a:txBody>
                  <a:tcPr marL="6214" marR="6214" marT="62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en-US" sz="1150" b="0" i="0" u="none" strike="noStrike" baseline="0">
                          <a:solidFill>
                            <a:srgbClr val="000000"/>
                          </a:solidFill>
                          <a:effectLst/>
                          <a:latin typeface="Calibri" panose="020F0502020204030204" pitchFamily="34" charset="0"/>
                        </a:rPr>
                        <a:t>$8,086</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n-US" sz="1150" b="0" i="0" u="none" strike="noStrike" baseline="0">
                          <a:solidFill>
                            <a:srgbClr val="000000"/>
                          </a:solidFill>
                          <a:effectLst/>
                          <a:latin typeface="Calibri" panose="020F0502020204030204" pitchFamily="34" charset="0"/>
                        </a:rPr>
                        <a:t>$287</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b"/>
                      <a:r>
                        <a:rPr lang="en-US" sz="1150" b="0" i="0" u="none" strike="noStrike" baseline="0">
                          <a:solidFill>
                            <a:srgbClr val="000000"/>
                          </a:solidFill>
                          <a:effectLst/>
                          <a:latin typeface="Calibri" panose="020F0502020204030204" pitchFamily="34" charset="0"/>
                        </a:rPr>
                        <a:t>$5,946</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n-US" sz="1150" b="0" i="0" u="none" strike="noStrike" baseline="0">
                          <a:solidFill>
                            <a:srgbClr val="000000"/>
                          </a:solidFill>
                          <a:effectLst/>
                          <a:latin typeface="Calibri" panose="020F0502020204030204" pitchFamily="34" charset="0"/>
                        </a:rPr>
                        <a:t>$337</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b"/>
                      <a:r>
                        <a:rPr lang="en-US" sz="1150" b="0" i="0" u="none" strike="noStrike" baseline="0">
                          <a:solidFill>
                            <a:srgbClr val="000000"/>
                          </a:solidFill>
                          <a:effectLst/>
                          <a:latin typeface="Calibri" panose="020F0502020204030204" pitchFamily="34" charset="0"/>
                        </a:rPr>
                        <a:t>$23,637</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n-US" sz="1150" b="0" i="0" u="none" strike="noStrike" baseline="0">
                          <a:solidFill>
                            <a:srgbClr val="000000"/>
                          </a:solidFill>
                          <a:effectLst/>
                          <a:latin typeface="Calibri" panose="020F0502020204030204" pitchFamily="34" charset="0"/>
                        </a:rPr>
                        <a:t>$223</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b"/>
                      <a:r>
                        <a:rPr lang="en-US" sz="1150" b="0" i="0" u="none" strike="noStrike" baseline="0">
                          <a:solidFill>
                            <a:srgbClr val="000000"/>
                          </a:solidFill>
                          <a:effectLst/>
                          <a:latin typeface="Calibri" panose="020F0502020204030204" pitchFamily="34" charset="0"/>
                        </a:rPr>
                        <a:t>$29,084</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n-US" sz="1150" b="0" i="0" u="none" strike="noStrike" baseline="0" dirty="0">
                          <a:solidFill>
                            <a:srgbClr val="000000"/>
                          </a:solidFill>
                          <a:effectLst/>
                          <a:latin typeface="Calibri" panose="020F0502020204030204" pitchFamily="34" charset="0"/>
                        </a:rPr>
                        <a:t>$872</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8417569"/>
                  </a:ext>
                </a:extLst>
              </a:tr>
              <a:tr h="160703">
                <a:tc>
                  <a:txBody>
                    <a:bodyPr/>
                    <a:lstStyle/>
                    <a:p>
                      <a:pPr algn="ctr" fontAlgn="ctr"/>
                      <a:r>
                        <a:rPr lang="en-US" sz="1150" b="0" i="0" u="none" strike="noStrike" baseline="0" dirty="0">
                          <a:solidFill>
                            <a:srgbClr val="000000"/>
                          </a:solidFill>
                          <a:effectLst/>
                          <a:latin typeface="Calibri" panose="020F0502020204030204" pitchFamily="34" charset="0"/>
                        </a:rPr>
                        <a:t>1.66</a:t>
                      </a:r>
                    </a:p>
                  </a:txBody>
                  <a:tcPr marL="6214" marR="6214" marT="62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1150" b="0" i="0" u="none" strike="noStrike" baseline="0">
                          <a:solidFill>
                            <a:srgbClr val="000000"/>
                          </a:solidFill>
                          <a:effectLst/>
                          <a:latin typeface="Calibri" panose="020F0502020204030204" pitchFamily="34" charset="0"/>
                        </a:rPr>
                        <a:t>0.8807</a:t>
                      </a:r>
                    </a:p>
                  </a:txBody>
                  <a:tcPr marL="6214" marR="6214" marT="62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50" b="0" i="0" u="none" strike="noStrike" baseline="0">
                          <a:solidFill>
                            <a:srgbClr val="000000"/>
                          </a:solidFill>
                          <a:effectLst/>
                          <a:latin typeface="Calibri" panose="020F0502020204030204" pitchFamily="34" charset="0"/>
                        </a:rPr>
                        <a:t>13.39</a:t>
                      </a:r>
                    </a:p>
                  </a:txBody>
                  <a:tcPr marL="6214" marR="6214" marT="62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50" b="0" i="0" u="none" strike="noStrike" baseline="0">
                          <a:solidFill>
                            <a:srgbClr val="000000"/>
                          </a:solidFill>
                          <a:effectLst/>
                          <a:latin typeface="Calibri" panose="020F0502020204030204" pitchFamily="34" charset="0"/>
                        </a:rPr>
                        <a:t>25.24</a:t>
                      </a:r>
                    </a:p>
                  </a:txBody>
                  <a:tcPr marL="6214" marR="6214" marT="62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en-US" sz="1150" b="0" i="0" u="none" strike="noStrike" baseline="0" dirty="0">
                          <a:solidFill>
                            <a:srgbClr val="000000"/>
                          </a:solidFill>
                          <a:effectLst/>
                          <a:latin typeface="Calibri" panose="020F0502020204030204" pitchFamily="34" charset="0"/>
                        </a:rPr>
                        <a:t>$8,068</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n-US" sz="1150" b="0" i="0" u="none" strike="noStrike" baseline="0">
                          <a:solidFill>
                            <a:srgbClr val="000000"/>
                          </a:solidFill>
                          <a:effectLst/>
                          <a:latin typeface="Calibri" panose="020F0502020204030204" pitchFamily="34" charset="0"/>
                        </a:rPr>
                        <a:t>$269</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b"/>
                      <a:r>
                        <a:rPr lang="en-US" sz="1150" b="0" i="0" u="none" strike="noStrike" baseline="0">
                          <a:solidFill>
                            <a:srgbClr val="000000"/>
                          </a:solidFill>
                          <a:effectLst/>
                          <a:latin typeface="Calibri" panose="020F0502020204030204" pitchFamily="34" charset="0"/>
                        </a:rPr>
                        <a:t>$5,933</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n-US" sz="1150" b="0" i="0" u="none" strike="noStrike" baseline="0">
                          <a:solidFill>
                            <a:srgbClr val="000000"/>
                          </a:solidFill>
                          <a:effectLst/>
                          <a:latin typeface="Calibri" panose="020F0502020204030204" pitchFamily="34" charset="0"/>
                        </a:rPr>
                        <a:t>$324</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b"/>
                      <a:r>
                        <a:rPr lang="en-US" sz="1150" b="0" i="0" u="none" strike="noStrike" baseline="0">
                          <a:solidFill>
                            <a:srgbClr val="000000"/>
                          </a:solidFill>
                          <a:effectLst/>
                          <a:latin typeface="Calibri" panose="020F0502020204030204" pitchFamily="34" charset="0"/>
                        </a:rPr>
                        <a:t>$23,778</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n-US" sz="1150" b="0" i="0" u="none" strike="noStrike" baseline="0">
                          <a:solidFill>
                            <a:srgbClr val="000000"/>
                          </a:solidFill>
                          <a:effectLst/>
                          <a:latin typeface="Calibri" panose="020F0502020204030204" pitchFamily="34" charset="0"/>
                        </a:rPr>
                        <a:t>$365</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b"/>
                      <a:r>
                        <a:rPr lang="en-US" sz="1150" b="0" i="0" u="none" strike="noStrike" baseline="0">
                          <a:solidFill>
                            <a:srgbClr val="000000"/>
                          </a:solidFill>
                          <a:effectLst/>
                          <a:latin typeface="Calibri" panose="020F0502020204030204" pitchFamily="34" charset="0"/>
                        </a:rPr>
                        <a:t>$29,258</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n-US" sz="1150" b="0" i="0" u="none" strike="noStrike" baseline="0" dirty="0">
                          <a:solidFill>
                            <a:srgbClr val="000000"/>
                          </a:solidFill>
                          <a:effectLst/>
                          <a:latin typeface="Calibri" panose="020F0502020204030204" pitchFamily="34" charset="0"/>
                        </a:rPr>
                        <a:t>$1,046</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1294724"/>
                  </a:ext>
                </a:extLst>
              </a:tr>
              <a:tr h="160703">
                <a:tc>
                  <a:txBody>
                    <a:bodyPr/>
                    <a:lstStyle/>
                    <a:p>
                      <a:pPr algn="ctr" fontAlgn="ctr"/>
                      <a:r>
                        <a:rPr lang="en-US" sz="1150" b="0" i="0" u="none" strike="noStrike" baseline="0">
                          <a:solidFill>
                            <a:srgbClr val="000000"/>
                          </a:solidFill>
                          <a:effectLst/>
                          <a:latin typeface="Calibri" panose="020F0502020204030204" pitchFamily="34" charset="0"/>
                        </a:rPr>
                        <a:t>1.67</a:t>
                      </a:r>
                    </a:p>
                  </a:txBody>
                  <a:tcPr marL="6214" marR="6214" marT="62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50" b="0" i="0" u="none" strike="noStrike" baseline="0">
                          <a:solidFill>
                            <a:srgbClr val="000000"/>
                          </a:solidFill>
                          <a:effectLst/>
                          <a:latin typeface="Calibri" panose="020F0502020204030204" pitchFamily="34" charset="0"/>
                        </a:rPr>
                        <a:t>0.8789</a:t>
                      </a:r>
                    </a:p>
                  </a:txBody>
                  <a:tcPr marL="6214" marR="6214" marT="62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50" b="0" i="0" u="none" strike="noStrike" baseline="0">
                          <a:solidFill>
                            <a:srgbClr val="000000"/>
                          </a:solidFill>
                          <a:effectLst/>
                          <a:latin typeface="Calibri" panose="020F0502020204030204" pitchFamily="34" charset="0"/>
                        </a:rPr>
                        <a:t>13.36</a:t>
                      </a:r>
                    </a:p>
                  </a:txBody>
                  <a:tcPr marL="6214" marR="6214" marT="62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50" b="0" i="0" u="none" strike="noStrike" baseline="0">
                          <a:solidFill>
                            <a:srgbClr val="000000"/>
                          </a:solidFill>
                          <a:effectLst/>
                          <a:latin typeface="Calibri" panose="020F0502020204030204" pitchFamily="34" charset="0"/>
                        </a:rPr>
                        <a:t>25.39</a:t>
                      </a:r>
                    </a:p>
                  </a:txBody>
                  <a:tcPr marL="6214" marR="6214" marT="62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en-US" sz="1150" b="0" i="0" u="none" strike="noStrike" baseline="0">
                          <a:solidFill>
                            <a:srgbClr val="000000"/>
                          </a:solidFill>
                          <a:effectLst/>
                          <a:latin typeface="Calibri" panose="020F0502020204030204" pitchFamily="34" charset="0"/>
                        </a:rPr>
                        <a:t>$8,050</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n-US" sz="1150" b="0" i="0" u="none" strike="noStrike" baseline="0">
                          <a:solidFill>
                            <a:srgbClr val="000000"/>
                          </a:solidFill>
                          <a:effectLst/>
                          <a:latin typeface="Calibri" panose="020F0502020204030204" pitchFamily="34" charset="0"/>
                        </a:rPr>
                        <a:t>$251</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b"/>
                      <a:r>
                        <a:rPr lang="en-US" sz="1150" b="0" i="0" u="none" strike="noStrike" baseline="0">
                          <a:solidFill>
                            <a:srgbClr val="000000"/>
                          </a:solidFill>
                          <a:effectLst/>
                          <a:latin typeface="Calibri" panose="020F0502020204030204" pitchFamily="34" charset="0"/>
                        </a:rPr>
                        <a:t>$5,920</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n-US" sz="1150" b="0" i="0" u="none" strike="noStrike" baseline="0">
                          <a:solidFill>
                            <a:srgbClr val="000000"/>
                          </a:solidFill>
                          <a:effectLst/>
                          <a:latin typeface="Calibri" panose="020F0502020204030204" pitchFamily="34" charset="0"/>
                        </a:rPr>
                        <a:t>$311</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b"/>
                      <a:r>
                        <a:rPr lang="en-US" sz="1150" b="0" i="0" u="none" strike="noStrike" baseline="0">
                          <a:solidFill>
                            <a:srgbClr val="000000"/>
                          </a:solidFill>
                          <a:effectLst/>
                          <a:latin typeface="Calibri" panose="020F0502020204030204" pitchFamily="34" charset="0"/>
                        </a:rPr>
                        <a:t>$23,919</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n-US" sz="1150" b="0" i="0" u="none" strike="noStrike" baseline="0">
                          <a:solidFill>
                            <a:srgbClr val="000000"/>
                          </a:solidFill>
                          <a:effectLst/>
                          <a:latin typeface="Calibri" panose="020F0502020204030204" pitchFamily="34" charset="0"/>
                        </a:rPr>
                        <a:t>$506</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b"/>
                      <a:r>
                        <a:rPr lang="en-US" sz="1150" b="0" i="0" u="none" strike="noStrike" baseline="0">
                          <a:solidFill>
                            <a:srgbClr val="000000"/>
                          </a:solidFill>
                          <a:effectLst/>
                          <a:latin typeface="Calibri" panose="020F0502020204030204" pitchFamily="34" charset="0"/>
                        </a:rPr>
                        <a:t>$29,432</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n-US" sz="1150" b="0" i="0" u="none" strike="noStrike" baseline="0" dirty="0">
                          <a:solidFill>
                            <a:srgbClr val="000000"/>
                          </a:solidFill>
                          <a:effectLst/>
                          <a:latin typeface="Calibri" panose="020F0502020204030204" pitchFamily="34" charset="0"/>
                        </a:rPr>
                        <a:t>$1,220</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3699177"/>
                  </a:ext>
                </a:extLst>
              </a:tr>
              <a:tr h="160703">
                <a:tc>
                  <a:txBody>
                    <a:bodyPr/>
                    <a:lstStyle/>
                    <a:p>
                      <a:pPr algn="ctr" fontAlgn="ctr"/>
                      <a:r>
                        <a:rPr lang="en-US" sz="1150" b="0" i="0" u="none" strike="noStrike" baseline="0">
                          <a:solidFill>
                            <a:srgbClr val="000000"/>
                          </a:solidFill>
                          <a:effectLst/>
                          <a:latin typeface="Calibri" panose="020F0502020204030204" pitchFamily="34" charset="0"/>
                        </a:rPr>
                        <a:t>1.68</a:t>
                      </a:r>
                    </a:p>
                  </a:txBody>
                  <a:tcPr marL="6214" marR="6214" marT="62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50" b="0" i="0" u="none" strike="noStrike" baseline="0">
                          <a:solidFill>
                            <a:srgbClr val="000000"/>
                          </a:solidFill>
                          <a:effectLst/>
                          <a:latin typeface="Calibri" panose="020F0502020204030204" pitchFamily="34" charset="0"/>
                        </a:rPr>
                        <a:t>0.8771</a:t>
                      </a:r>
                    </a:p>
                  </a:txBody>
                  <a:tcPr marL="6214" marR="6214" marT="62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50" b="0" i="0" u="none" strike="noStrike" baseline="0">
                          <a:solidFill>
                            <a:srgbClr val="000000"/>
                          </a:solidFill>
                          <a:effectLst/>
                          <a:latin typeface="Calibri" panose="020F0502020204030204" pitchFamily="34" charset="0"/>
                        </a:rPr>
                        <a:t>13.34</a:t>
                      </a:r>
                    </a:p>
                  </a:txBody>
                  <a:tcPr marL="6214" marR="6214" marT="62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50" b="0" i="0" u="none" strike="noStrike" baseline="0">
                          <a:solidFill>
                            <a:srgbClr val="000000"/>
                          </a:solidFill>
                          <a:effectLst/>
                          <a:latin typeface="Calibri" panose="020F0502020204030204" pitchFamily="34" charset="0"/>
                        </a:rPr>
                        <a:t>25.55</a:t>
                      </a:r>
                    </a:p>
                  </a:txBody>
                  <a:tcPr marL="6214" marR="6214" marT="62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en-US" sz="1150" b="0" i="0" u="none" strike="noStrike" baseline="0">
                          <a:solidFill>
                            <a:srgbClr val="000000"/>
                          </a:solidFill>
                          <a:effectLst/>
                          <a:latin typeface="Calibri" panose="020F0502020204030204" pitchFamily="34" charset="0"/>
                        </a:rPr>
                        <a:t>$8,038</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n-US" sz="1150" b="0" i="0" u="none" strike="noStrike" baseline="0">
                          <a:solidFill>
                            <a:srgbClr val="000000"/>
                          </a:solidFill>
                          <a:effectLst/>
                          <a:latin typeface="Calibri" panose="020F0502020204030204" pitchFamily="34" charset="0"/>
                        </a:rPr>
                        <a:t>$239</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b"/>
                      <a:r>
                        <a:rPr lang="en-US" sz="1150" b="0" i="0" u="none" strike="noStrike" baseline="0">
                          <a:solidFill>
                            <a:srgbClr val="000000"/>
                          </a:solidFill>
                          <a:effectLst/>
                          <a:latin typeface="Calibri" panose="020F0502020204030204" pitchFamily="34" charset="0"/>
                        </a:rPr>
                        <a:t>$5,911</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n-US" sz="1150" b="0" i="0" u="none" strike="noStrike" baseline="0">
                          <a:solidFill>
                            <a:srgbClr val="000000"/>
                          </a:solidFill>
                          <a:effectLst/>
                          <a:latin typeface="Calibri" panose="020F0502020204030204" pitchFamily="34" charset="0"/>
                        </a:rPr>
                        <a:t>$302</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b"/>
                      <a:r>
                        <a:rPr lang="en-US" sz="1150" b="0" i="0" u="none" strike="noStrike" baseline="0">
                          <a:solidFill>
                            <a:srgbClr val="000000"/>
                          </a:solidFill>
                          <a:effectLst/>
                          <a:latin typeface="Calibri" panose="020F0502020204030204" pitchFamily="34" charset="0"/>
                        </a:rPr>
                        <a:t>$24,070</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n-US" sz="1150" b="0" i="0" u="none" strike="noStrike" baseline="0">
                          <a:solidFill>
                            <a:srgbClr val="000000"/>
                          </a:solidFill>
                          <a:effectLst/>
                          <a:latin typeface="Calibri" panose="020F0502020204030204" pitchFamily="34" charset="0"/>
                        </a:rPr>
                        <a:t>$657</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b"/>
                      <a:r>
                        <a:rPr lang="en-US" sz="1150" b="0" i="0" u="none" strike="noStrike" baseline="0">
                          <a:solidFill>
                            <a:srgbClr val="000000"/>
                          </a:solidFill>
                          <a:effectLst/>
                          <a:latin typeface="Calibri" panose="020F0502020204030204" pitchFamily="34" charset="0"/>
                        </a:rPr>
                        <a:t>$29,617</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n-US" sz="1150" b="0" i="0" u="none" strike="noStrike" baseline="0" dirty="0">
                          <a:solidFill>
                            <a:srgbClr val="000000"/>
                          </a:solidFill>
                          <a:effectLst/>
                          <a:latin typeface="Calibri" panose="020F0502020204030204" pitchFamily="34" charset="0"/>
                        </a:rPr>
                        <a:t>$1,405</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6319524"/>
                  </a:ext>
                </a:extLst>
              </a:tr>
              <a:tr h="160703">
                <a:tc>
                  <a:txBody>
                    <a:bodyPr/>
                    <a:lstStyle/>
                    <a:p>
                      <a:pPr algn="ctr" fontAlgn="ctr"/>
                      <a:r>
                        <a:rPr lang="en-US" sz="1150" b="0" i="0" u="none" strike="noStrike" baseline="0">
                          <a:solidFill>
                            <a:srgbClr val="000000"/>
                          </a:solidFill>
                          <a:effectLst/>
                          <a:latin typeface="Calibri" panose="020F0502020204030204" pitchFamily="34" charset="0"/>
                        </a:rPr>
                        <a:t>1.69</a:t>
                      </a:r>
                    </a:p>
                  </a:txBody>
                  <a:tcPr marL="6214" marR="6214" marT="62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50" b="0" i="0" u="none" strike="noStrike" baseline="0">
                          <a:solidFill>
                            <a:srgbClr val="000000"/>
                          </a:solidFill>
                          <a:effectLst/>
                          <a:latin typeface="Calibri" panose="020F0502020204030204" pitchFamily="34" charset="0"/>
                        </a:rPr>
                        <a:t>0.8753</a:t>
                      </a:r>
                    </a:p>
                  </a:txBody>
                  <a:tcPr marL="6214" marR="6214" marT="62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50" b="0" i="0" u="none" strike="noStrike" baseline="0">
                          <a:solidFill>
                            <a:srgbClr val="000000"/>
                          </a:solidFill>
                          <a:effectLst/>
                          <a:latin typeface="Calibri" panose="020F0502020204030204" pitchFamily="34" charset="0"/>
                        </a:rPr>
                        <a:t>13.31</a:t>
                      </a:r>
                    </a:p>
                  </a:txBody>
                  <a:tcPr marL="6214" marR="6214" marT="62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50" b="0" i="0" u="none" strike="noStrike" baseline="0">
                          <a:solidFill>
                            <a:srgbClr val="000000"/>
                          </a:solidFill>
                          <a:effectLst/>
                          <a:latin typeface="Calibri" panose="020F0502020204030204" pitchFamily="34" charset="0"/>
                        </a:rPr>
                        <a:t>25.70</a:t>
                      </a:r>
                    </a:p>
                  </a:txBody>
                  <a:tcPr marL="6214" marR="6214" marT="62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en-US" sz="1150" b="0" i="0" u="none" strike="noStrike" baseline="0">
                          <a:solidFill>
                            <a:srgbClr val="000000"/>
                          </a:solidFill>
                          <a:effectLst/>
                          <a:latin typeface="Calibri" panose="020F0502020204030204" pitchFamily="34" charset="0"/>
                        </a:rPr>
                        <a:t>$8,020</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n-US" sz="1150" b="0" i="0" u="none" strike="noStrike" baseline="0">
                          <a:solidFill>
                            <a:srgbClr val="000000"/>
                          </a:solidFill>
                          <a:effectLst/>
                          <a:latin typeface="Calibri" panose="020F0502020204030204" pitchFamily="34" charset="0"/>
                        </a:rPr>
                        <a:t>$221</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b"/>
                      <a:r>
                        <a:rPr lang="en-US" sz="1150" b="0" i="0" u="none" strike="noStrike" baseline="0">
                          <a:solidFill>
                            <a:srgbClr val="000000"/>
                          </a:solidFill>
                          <a:effectLst/>
                          <a:latin typeface="Calibri" panose="020F0502020204030204" pitchFamily="34" charset="0"/>
                        </a:rPr>
                        <a:t>$5,898</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n-US" sz="1150" b="0" i="0" u="none" strike="noStrike" baseline="0">
                          <a:solidFill>
                            <a:srgbClr val="000000"/>
                          </a:solidFill>
                          <a:effectLst/>
                          <a:latin typeface="Calibri" panose="020F0502020204030204" pitchFamily="34" charset="0"/>
                        </a:rPr>
                        <a:t>$289</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b"/>
                      <a:r>
                        <a:rPr lang="en-US" sz="1150" b="0" i="0" u="none" strike="noStrike" baseline="0">
                          <a:solidFill>
                            <a:srgbClr val="000000"/>
                          </a:solidFill>
                          <a:effectLst/>
                          <a:latin typeface="Calibri" panose="020F0502020204030204" pitchFamily="34" charset="0"/>
                        </a:rPr>
                        <a:t>$24,211</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n-US" sz="1150" b="0" i="0" u="none" strike="noStrike" baseline="0">
                          <a:solidFill>
                            <a:srgbClr val="000000"/>
                          </a:solidFill>
                          <a:effectLst/>
                          <a:latin typeface="Calibri" panose="020F0502020204030204" pitchFamily="34" charset="0"/>
                        </a:rPr>
                        <a:t>$798</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b"/>
                      <a:r>
                        <a:rPr lang="en-US" sz="1150" b="0" i="0" u="none" strike="noStrike" baseline="0">
                          <a:solidFill>
                            <a:srgbClr val="000000"/>
                          </a:solidFill>
                          <a:effectLst/>
                          <a:latin typeface="Calibri" panose="020F0502020204030204" pitchFamily="34" charset="0"/>
                        </a:rPr>
                        <a:t>$29,791</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n-US" sz="1150" b="0" i="0" u="none" strike="noStrike" baseline="0" dirty="0">
                          <a:solidFill>
                            <a:srgbClr val="000000"/>
                          </a:solidFill>
                          <a:effectLst/>
                          <a:latin typeface="Calibri" panose="020F0502020204030204" pitchFamily="34" charset="0"/>
                        </a:rPr>
                        <a:t>$1,579</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9693693"/>
                  </a:ext>
                </a:extLst>
              </a:tr>
              <a:tr h="160703">
                <a:tc>
                  <a:txBody>
                    <a:bodyPr/>
                    <a:lstStyle/>
                    <a:p>
                      <a:pPr algn="ctr" fontAlgn="ctr"/>
                      <a:r>
                        <a:rPr lang="en-US" sz="1150" b="0" i="0" u="none" strike="noStrike" baseline="0">
                          <a:solidFill>
                            <a:srgbClr val="000000"/>
                          </a:solidFill>
                          <a:effectLst/>
                          <a:latin typeface="Calibri" panose="020F0502020204030204" pitchFamily="34" charset="0"/>
                        </a:rPr>
                        <a:t>1.75</a:t>
                      </a:r>
                    </a:p>
                  </a:txBody>
                  <a:tcPr marL="6214" marR="6214" marT="62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50" b="0" i="0" u="none" strike="noStrike" baseline="0">
                          <a:solidFill>
                            <a:srgbClr val="000000"/>
                          </a:solidFill>
                          <a:effectLst/>
                          <a:latin typeface="Calibri" panose="020F0502020204030204" pitchFamily="34" charset="0"/>
                        </a:rPr>
                        <a:t>0.8644</a:t>
                      </a:r>
                    </a:p>
                  </a:txBody>
                  <a:tcPr marL="6214" marR="6214" marT="62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50" b="0" i="0" u="none" strike="noStrike" baseline="0">
                          <a:solidFill>
                            <a:srgbClr val="000000"/>
                          </a:solidFill>
                          <a:effectLst/>
                          <a:latin typeface="Calibri" panose="020F0502020204030204" pitchFamily="34" charset="0"/>
                        </a:rPr>
                        <a:t>13.14</a:t>
                      </a:r>
                    </a:p>
                  </a:txBody>
                  <a:tcPr marL="6214" marR="6214" marT="62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50" b="0" i="0" u="none" strike="noStrike" baseline="0">
                          <a:solidFill>
                            <a:srgbClr val="000000"/>
                          </a:solidFill>
                          <a:effectLst/>
                          <a:latin typeface="Calibri" panose="020F0502020204030204" pitchFamily="34" charset="0"/>
                        </a:rPr>
                        <a:t>26.61</a:t>
                      </a:r>
                    </a:p>
                  </a:txBody>
                  <a:tcPr marL="6214" marR="6214" marT="62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en-US" sz="1150" b="0" i="0" u="none" strike="noStrike" baseline="0">
                          <a:solidFill>
                            <a:srgbClr val="000000"/>
                          </a:solidFill>
                          <a:effectLst/>
                          <a:latin typeface="Calibri" panose="020F0502020204030204" pitchFamily="34" charset="0"/>
                        </a:rPr>
                        <a:t>$7,917</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n-US" sz="1150" b="0" i="0" u="none" strike="noStrike" baseline="0">
                          <a:solidFill>
                            <a:srgbClr val="000000"/>
                          </a:solidFill>
                          <a:effectLst/>
                          <a:latin typeface="Calibri" panose="020F0502020204030204" pitchFamily="34" charset="0"/>
                        </a:rPr>
                        <a:t>$118</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b"/>
                      <a:r>
                        <a:rPr lang="en-US" sz="1150" b="0" i="0" u="none" strike="noStrike" baseline="0">
                          <a:solidFill>
                            <a:srgbClr val="000000"/>
                          </a:solidFill>
                          <a:effectLst/>
                          <a:latin typeface="Calibri" panose="020F0502020204030204" pitchFamily="34" charset="0"/>
                        </a:rPr>
                        <a:t>$5,822</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n-US" sz="1150" b="0" i="0" u="none" strike="noStrike" baseline="0">
                          <a:solidFill>
                            <a:srgbClr val="000000"/>
                          </a:solidFill>
                          <a:effectLst/>
                          <a:latin typeface="Calibri" panose="020F0502020204030204" pitchFamily="34" charset="0"/>
                        </a:rPr>
                        <a:t>$213</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b"/>
                      <a:r>
                        <a:rPr lang="en-US" sz="1150" b="0" i="0" u="none" strike="noStrike" baseline="0">
                          <a:solidFill>
                            <a:srgbClr val="000000"/>
                          </a:solidFill>
                          <a:effectLst/>
                          <a:latin typeface="Calibri" panose="020F0502020204030204" pitchFamily="34" charset="0"/>
                        </a:rPr>
                        <a:t>$25,069</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n-US" sz="1150" b="0" i="0" u="none" strike="noStrike" baseline="0">
                          <a:solidFill>
                            <a:srgbClr val="000000"/>
                          </a:solidFill>
                          <a:effectLst/>
                          <a:latin typeface="Calibri" panose="020F0502020204030204" pitchFamily="34" charset="0"/>
                        </a:rPr>
                        <a:t>$1,655</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b"/>
                      <a:r>
                        <a:rPr lang="en-US" sz="1150" b="0" i="0" u="none" strike="noStrike" baseline="0">
                          <a:solidFill>
                            <a:srgbClr val="000000"/>
                          </a:solidFill>
                          <a:effectLst/>
                          <a:latin typeface="Calibri" panose="020F0502020204030204" pitchFamily="34" charset="0"/>
                        </a:rPr>
                        <a:t>$30,846</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n-US" sz="1150" b="0" i="0" u="none" strike="noStrike" baseline="0">
                          <a:solidFill>
                            <a:srgbClr val="000000"/>
                          </a:solidFill>
                          <a:effectLst/>
                          <a:latin typeface="Calibri" panose="020F0502020204030204" pitchFamily="34" charset="0"/>
                        </a:rPr>
                        <a:t>$2,634</a:t>
                      </a:r>
                    </a:p>
                  </a:txBody>
                  <a:tcPr marL="6214" marR="6214" marT="6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4529230"/>
                  </a:ext>
                </a:extLst>
              </a:tr>
              <a:tr h="78997">
                <a:tc gridSpan="4">
                  <a:txBody>
                    <a:bodyPr/>
                    <a:lstStyle/>
                    <a:p>
                      <a:pPr algn="l" fontAlgn="b"/>
                      <a:r>
                        <a:rPr lang="en-US" sz="1150" b="0" i="0" u="none" strike="noStrike" baseline="0" dirty="0">
                          <a:solidFill>
                            <a:srgbClr val="000000"/>
                          </a:solidFill>
                          <a:effectLst/>
                          <a:latin typeface="Calibri" panose="020F0502020204030204" pitchFamily="34" charset="0"/>
                        </a:rPr>
                        <a:t>The maximum allowable split is 1.75.</a:t>
                      </a:r>
                    </a:p>
                  </a:txBody>
                  <a:tcPr marL="6214" marR="6214" marT="6214"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50" b="0" i="0" u="none" strike="noStrike" baseline="0" dirty="0">
                        <a:solidFill>
                          <a:srgbClr val="000000"/>
                        </a:solidFill>
                        <a:effectLst/>
                        <a:latin typeface="Calibri" panose="020F0502020204030204" pitchFamily="34" charset="0"/>
                      </a:endParaRPr>
                    </a:p>
                  </a:txBody>
                  <a:tcPr marL="6214" marR="6214" marT="621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150" b="0" i="0" u="none" strike="noStrike" baseline="0" dirty="0">
                        <a:solidFill>
                          <a:srgbClr val="000000"/>
                        </a:solidFill>
                        <a:effectLst/>
                        <a:latin typeface="Calibri" panose="020F0502020204030204" pitchFamily="34" charset="0"/>
                      </a:endParaRPr>
                    </a:p>
                  </a:txBody>
                  <a:tcPr marL="6214" marR="6214" marT="621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150" b="0" i="0" u="none" strike="noStrike" baseline="0">
                        <a:solidFill>
                          <a:srgbClr val="000000"/>
                        </a:solidFill>
                        <a:effectLst/>
                        <a:latin typeface="Calibri" panose="020F0502020204030204" pitchFamily="34" charset="0"/>
                      </a:endParaRPr>
                    </a:p>
                  </a:txBody>
                  <a:tcPr marL="6214" marR="6214" marT="621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150" b="0" i="0" u="none" strike="noStrike" baseline="0" dirty="0">
                        <a:solidFill>
                          <a:srgbClr val="000000"/>
                        </a:solidFill>
                        <a:effectLst/>
                        <a:latin typeface="Calibri" panose="020F0502020204030204" pitchFamily="34" charset="0"/>
                      </a:endParaRPr>
                    </a:p>
                  </a:txBody>
                  <a:tcPr marL="6214" marR="6214" marT="621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150" b="0" i="0" u="none" strike="noStrike" baseline="0" dirty="0">
                        <a:solidFill>
                          <a:srgbClr val="000000"/>
                        </a:solidFill>
                        <a:effectLst/>
                        <a:latin typeface="Calibri" panose="020F0502020204030204" pitchFamily="34" charset="0"/>
                      </a:endParaRPr>
                    </a:p>
                  </a:txBody>
                  <a:tcPr marL="6214" marR="6214" marT="621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150" b="0" i="0" u="none" strike="noStrike" baseline="0" dirty="0">
                        <a:solidFill>
                          <a:srgbClr val="000000"/>
                        </a:solidFill>
                        <a:effectLst/>
                        <a:latin typeface="Calibri" panose="020F0502020204030204" pitchFamily="34" charset="0"/>
                      </a:endParaRPr>
                    </a:p>
                  </a:txBody>
                  <a:tcPr marL="6214" marR="6214" marT="621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150" b="0" i="0" u="none" strike="noStrike" baseline="0" dirty="0">
                        <a:solidFill>
                          <a:srgbClr val="000000"/>
                        </a:solidFill>
                        <a:effectLst/>
                        <a:latin typeface="Calibri" panose="020F0502020204030204" pitchFamily="34" charset="0"/>
                      </a:endParaRPr>
                    </a:p>
                  </a:txBody>
                  <a:tcPr marL="6214" marR="6214" marT="621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150" b="0" i="0" u="none" strike="noStrike" baseline="0" dirty="0">
                        <a:solidFill>
                          <a:srgbClr val="000000"/>
                        </a:solidFill>
                        <a:effectLst/>
                        <a:latin typeface="Calibri" panose="020F0502020204030204" pitchFamily="34" charset="0"/>
                      </a:endParaRPr>
                    </a:p>
                  </a:txBody>
                  <a:tcPr marL="6214" marR="6214" marT="621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150" b="0" i="0" u="none" strike="noStrike" baseline="0" dirty="0">
                        <a:solidFill>
                          <a:srgbClr val="000000"/>
                        </a:solidFill>
                        <a:effectLst/>
                        <a:latin typeface="Calibri" panose="020F0502020204030204" pitchFamily="34" charset="0"/>
                      </a:endParaRPr>
                    </a:p>
                  </a:txBody>
                  <a:tcPr marL="6214" marR="6214" marT="621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150" b="0" i="0" u="none" strike="noStrike" baseline="0">
                        <a:solidFill>
                          <a:srgbClr val="000000"/>
                        </a:solidFill>
                        <a:effectLst/>
                        <a:latin typeface="Calibri" panose="020F0502020204030204" pitchFamily="34" charset="0"/>
                      </a:endParaRPr>
                    </a:p>
                  </a:txBody>
                  <a:tcPr marL="6214" marR="6214" marT="621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150" b="0" i="0" u="none" strike="noStrike" baseline="0" dirty="0">
                        <a:solidFill>
                          <a:srgbClr val="000000"/>
                        </a:solidFill>
                        <a:effectLst/>
                        <a:latin typeface="Calibri" panose="020F0502020204030204" pitchFamily="34" charset="0"/>
                      </a:endParaRPr>
                    </a:p>
                  </a:txBody>
                  <a:tcPr marL="6214" marR="6214" marT="621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150" b="0" i="0" u="none" strike="noStrike" baseline="0" dirty="0">
                        <a:solidFill>
                          <a:srgbClr val="000000"/>
                        </a:solidFill>
                        <a:effectLst/>
                        <a:latin typeface="Calibri" panose="020F0502020204030204" pitchFamily="34" charset="0"/>
                      </a:endParaRPr>
                    </a:p>
                  </a:txBody>
                  <a:tcPr marL="6214" marR="6214" marT="621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150" b="0" i="0" u="none" strike="noStrike" baseline="0" dirty="0">
                        <a:solidFill>
                          <a:srgbClr val="000000"/>
                        </a:solidFill>
                        <a:effectLst/>
                        <a:latin typeface="Calibri" panose="020F0502020204030204" pitchFamily="34" charset="0"/>
                      </a:endParaRPr>
                    </a:p>
                  </a:txBody>
                  <a:tcPr marL="6214" marR="6214" marT="621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150" b="0" i="0" u="none" strike="noStrike" baseline="0" dirty="0">
                        <a:solidFill>
                          <a:srgbClr val="000000"/>
                        </a:solidFill>
                        <a:effectLst/>
                        <a:latin typeface="Calibri" panose="020F0502020204030204" pitchFamily="34" charset="0"/>
                      </a:endParaRPr>
                    </a:p>
                  </a:txBody>
                  <a:tcPr marL="6214" marR="6214" marT="621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150" b="0" i="0" u="none" strike="noStrike" baseline="0" dirty="0">
                        <a:solidFill>
                          <a:srgbClr val="000000"/>
                        </a:solidFill>
                        <a:effectLst/>
                        <a:latin typeface="Calibri" panose="020F0502020204030204" pitchFamily="34" charset="0"/>
                      </a:endParaRPr>
                    </a:p>
                  </a:txBody>
                  <a:tcPr marL="6214" marR="6214" marT="621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150" b="0" i="0" u="none" strike="noStrike" baseline="0" dirty="0">
                        <a:solidFill>
                          <a:srgbClr val="000000"/>
                        </a:solidFill>
                        <a:effectLst/>
                        <a:latin typeface="Calibri" panose="020F0502020204030204" pitchFamily="34" charset="0"/>
                      </a:endParaRPr>
                    </a:p>
                  </a:txBody>
                  <a:tcPr marL="6214" marR="6214" marT="6214"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265827618"/>
                  </a:ext>
                </a:extLst>
              </a:tr>
            </a:tbl>
          </a:graphicData>
        </a:graphic>
      </p:graphicFrame>
    </p:spTree>
    <p:extLst>
      <p:ext uri="{BB962C8B-B14F-4D97-AF65-F5344CB8AC3E}">
        <p14:creationId xmlns:p14="http://schemas.microsoft.com/office/powerpoint/2010/main" val="2125003184"/>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281C75A-F92A-4FFE-970D-1129ECD500B0}" type="slidenum">
              <a:rPr lang="en-US" smtClean="0"/>
              <a:pPr/>
              <a:t>14</a:t>
            </a:fld>
            <a:endParaRPr lang="en-US"/>
          </a:p>
        </p:txBody>
      </p:sp>
      <p:sp>
        <p:nvSpPr>
          <p:cNvPr id="3" name="Rectangle 2"/>
          <p:cNvSpPr/>
          <p:nvPr/>
        </p:nvSpPr>
        <p:spPr>
          <a:xfrm>
            <a:off x="457200" y="81866"/>
            <a:ext cx="8153400" cy="892552"/>
          </a:xfrm>
          <a:prstGeom prst="rect">
            <a:avLst/>
          </a:prstGeom>
        </p:spPr>
        <p:txBody>
          <a:bodyPr wrap="square">
            <a:spAutoFit/>
          </a:bodyPr>
          <a:lstStyle/>
          <a:p>
            <a:pPr algn="ctr"/>
            <a:r>
              <a:rPr lang="en-US" sz="2800" dirty="0">
                <a:solidFill>
                  <a:srgbClr val="1B587C">
                    <a:shade val="75000"/>
                  </a:srgbClr>
                </a:solidFill>
                <a:latin typeface="Bell MT" panose="02020503060305020303" pitchFamily="18" charset="0"/>
                <a:ea typeface="+mj-ea"/>
                <a:cs typeface="+mj-cs"/>
              </a:rPr>
              <a:t>FY2024 – Shift Choices </a:t>
            </a:r>
          </a:p>
          <a:p>
            <a:pPr algn="ctr"/>
            <a:r>
              <a:rPr lang="en-US" sz="2400" dirty="0">
                <a:solidFill>
                  <a:srgbClr val="1B587C">
                    <a:shade val="75000"/>
                  </a:srgbClr>
                </a:solidFill>
                <a:latin typeface="Bell MT" panose="02020503060305020303" pitchFamily="18" charset="0"/>
                <a:ea typeface="+mj-ea"/>
                <a:cs typeface="+mj-cs"/>
              </a:rPr>
              <a:t>Town Manager recommendation is 1.66, (.8807  </a:t>
            </a:r>
            <a:r>
              <a:rPr lang="en-US" dirty="0">
                <a:solidFill>
                  <a:srgbClr val="1B587C">
                    <a:shade val="75000"/>
                  </a:srgbClr>
                </a:solidFill>
                <a:latin typeface="Bell MT" panose="02020503060305020303" pitchFamily="18" charset="0"/>
                <a:ea typeface="+mj-ea"/>
                <a:cs typeface="+mj-cs"/>
              </a:rPr>
              <a:t>MRF)</a:t>
            </a:r>
            <a:r>
              <a:rPr lang="en-US" sz="2400" dirty="0">
                <a:solidFill>
                  <a:srgbClr val="1B587C">
                    <a:shade val="75000"/>
                  </a:srgbClr>
                </a:solidFill>
                <a:latin typeface="Bell MT" panose="02020503060305020303" pitchFamily="18" charset="0"/>
                <a:ea typeface="+mj-ea"/>
                <a:cs typeface="+mj-cs"/>
              </a:rPr>
              <a:t> </a:t>
            </a:r>
            <a:endParaRPr lang="en-US" sz="2400" dirty="0"/>
          </a:p>
        </p:txBody>
      </p:sp>
      <p:graphicFrame>
        <p:nvGraphicFramePr>
          <p:cNvPr id="2" name="Table 1">
            <a:extLst>
              <a:ext uri="{FF2B5EF4-FFF2-40B4-BE49-F238E27FC236}">
                <a16:creationId xmlns:a16="http://schemas.microsoft.com/office/drawing/2014/main" id="{68919462-8059-8422-BB2D-6E267717501B}"/>
              </a:ext>
            </a:extLst>
          </p:cNvPr>
          <p:cNvGraphicFramePr>
            <a:graphicFrameLocks noGrp="1"/>
          </p:cNvGraphicFramePr>
          <p:nvPr>
            <p:extLst>
              <p:ext uri="{D42A27DB-BD31-4B8C-83A1-F6EECF244321}">
                <p14:modId xmlns:p14="http://schemas.microsoft.com/office/powerpoint/2010/main" val="2505922043"/>
              </p:ext>
            </p:extLst>
          </p:nvPr>
        </p:nvGraphicFramePr>
        <p:xfrm>
          <a:off x="266702" y="1371600"/>
          <a:ext cx="8534395" cy="4931612"/>
        </p:xfrm>
        <a:graphic>
          <a:graphicData uri="http://schemas.openxmlformats.org/drawingml/2006/table">
            <a:tbl>
              <a:tblPr/>
              <a:tblGrid>
                <a:gridCol w="668310">
                  <a:extLst>
                    <a:ext uri="{9D8B030D-6E8A-4147-A177-3AD203B41FA5}">
                      <a16:colId xmlns:a16="http://schemas.microsoft.com/office/drawing/2014/main" val="461149326"/>
                    </a:ext>
                  </a:extLst>
                </a:gridCol>
                <a:gridCol w="576130">
                  <a:extLst>
                    <a:ext uri="{9D8B030D-6E8A-4147-A177-3AD203B41FA5}">
                      <a16:colId xmlns:a16="http://schemas.microsoft.com/office/drawing/2014/main" val="4136398958"/>
                    </a:ext>
                  </a:extLst>
                </a:gridCol>
                <a:gridCol w="629902">
                  <a:extLst>
                    <a:ext uri="{9D8B030D-6E8A-4147-A177-3AD203B41FA5}">
                      <a16:colId xmlns:a16="http://schemas.microsoft.com/office/drawing/2014/main" val="255375139"/>
                    </a:ext>
                  </a:extLst>
                </a:gridCol>
                <a:gridCol w="491630">
                  <a:extLst>
                    <a:ext uri="{9D8B030D-6E8A-4147-A177-3AD203B41FA5}">
                      <a16:colId xmlns:a16="http://schemas.microsoft.com/office/drawing/2014/main" val="159921247"/>
                    </a:ext>
                  </a:extLst>
                </a:gridCol>
                <a:gridCol w="645265">
                  <a:extLst>
                    <a:ext uri="{9D8B030D-6E8A-4147-A177-3AD203B41FA5}">
                      <a16:colId xmlns:a16="http://schemas.microsoft.com/office/drawing/2014/main" val="2161823228"/>
                    </a:ext>
                  </a:extLst>
                </a:gridCol>
                <a:gridCol w="491630">
                  <a:extLst>
                    <a:ext uri="{9D8B030D-6E8A-4147-A177-3AD203B41FA5}">
                      <a16:colId xmlns:a16="http://schemas.microsoft.com/office/drawing/2014/main" val="2867395312"/>
                    </a:ext>
                  </a:extLst>
                </a:gridCol>
                <a:gridCol w="307269">
                  <a:extLst>
                    <a:ext uri="{9D8B030D-6E8A-4147-A177-3AD203B41FA5}">
                      <a16:colId xmlns:a16="http://schemas.microsoft.com/office/drawing/2014/main" val="3233566819"/>
                    </a:ext>
                  </a:extLst>
                </a:gridCol>
                <a:gridCol w="583811">
                  <a:extLst>
                    <a:ext uri="{9D8B030D-6E8A-4147-A177-3AD203B41FA5}">
                      <a16:colId xmlns:a16="http://schemas.microsoft.com/office/drawing/2014/main" val="997252533"/>
                    </a:ext>
                  </a:extLst>
                </a:gridCol>
                <a:gridCol w="491630">
                  <a:extLst>
                    <a:ext uri="{9D8B030D-6E8A-4147-A177-3AD203B41FA5}">
                      <a16:colId xmlns:a16="http://schemas.microsoft.com/office/drawing/2014/main" val="4293237604"/>
                    </a:ext>
                  </a:extLst>
                </a:gridCol>
                <a:gridCol w="491630">
                  <a:extLst>
                    <a:ext uri="{9D8B030D-6E8A-4147-A177-3AD203B41FA5}">
                      <a16:colId xmlns:a16="http://schemas.microsoft.com/office/drawing/2014/main" val="2670432218"/>
                    </a:ext>
                  </a:extLst>
                </a:gridCol>
                <a:gridCol w="440419">
                  <a:extLst>
                    <a:ext uri="{9D8B030D-6E8A-4147-A177-3AD203B41FA5}">
                      <a16:colId xmlns:a16="http://schemas.microsoft.com/office/drawing/2014/main" val="1234631504"/>
                    </a:ext>
                  </a:extLst>
                </a:gridCol>
                <a:gridCol w="583811">
                  <a:extLst>
                    <a:ext uri="{9D8B030D-6E8A-4147-A177-3AD203B41FA5}">
                      <a16:colId xmlns:a16="http://schemas.microsoft.com/office/drawing/2014/main" val="4094270280"/>
                    </a:ext>
                  </a:extLst>
                </a:gridCol>
                <a:gridCol w="491630">
                  <a:extLst>
                    <a:ext uri="{9D8B030D-6E8A-4147-A177-3AD203B41FA5}">
                      <a16:colId xmlns:a16="http://schemas.microsoft.com/office/drawing/2014/main" val="2082090173"/>
                    </a:ext>
                  </a:extLst>
                </a:gridCol>
                <a:gridCol w="747688">
                  <a:extLst>
                    <a:ext uri="{9D8B030D-6E8A-4147-A177-3AD203B41FA5}">
                      <a16:colId xmlns:a16="http://schemas.microsoft.com/office/drawing/2014/main" val="2417553887"/>
                    </a:ext>
                  </a:extLst>
                </a:gridCol>
                <a:gridCol w="238133">
                  <a:extLst>
                    <a:ext uri="{9D8B030D-6E8A-4147-A177-3AD203B41FA5}">
                      <a16:colId xmlns:a16="http://schemas.microsoft.com/office/drawing/2014/main" val="3581666544"/>
                    </a:ext>
                  </a:extLst>
                </a:gridCol>
                <a:gridCol w="655507">
                  <a:extLst>
                    <a:ext uri="{9D8B030D-6E8A-4147-A177-3AD203B41FA5}">
                      <a16:colId xmlns:a16="http://schemas.microsoft.com/office/drawing/2014/main" val="3579166295"/>
                    </a:ext>
                  </a:extLst>
                </a:gridCol>
              </a:tblGrid>
              <a:tr h="169049">
                <a:tc>
                  <a:txBody>
                    <a:bodyPr/>
                    <a:lstStyle/>
                    <a:p>
                      <a:pPr algn="l" fontAlgn="b"/>
                      <a:endParaRPr lang="en-US" sz="1200" b="0" i="0" u="none" strike="noStrike" baseline="0" dirty="0">
                        <a:solidFill>
                          <a:srgbClr val="000000"/>
                        </a:solidFill>
                        <a:effectLst/>
                        <a:latin typeface="Calibri" panose="020F0502020204030204" pitchFamily="34" charset="0"/>
                      </a:endParaRPr>
                    </a:p>
                  </a:txBody>
                  <a:tcPr marL="7684" marR="7684" marT="7684" marB="0" anchor="b">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algn="ctr" fontAlgn="b"/>
                      <a:r>
                        <a:rPr lang="en-US" sz="1200" b="0" i="0" u="none" strike="noStrike" baseline="0">
                          <a:solidFill>
                            <a:srgbClr val="000000"/>
                          </a:solidFill>
                          <a:effectLst/>
                          <a:latin typeface="Calibri" panose="020F0502020204030204" pitchFamily="34" charset="0"/>
                        </a:rPr>
                        <a:t>Shift @ 1.65</a:t>
                      </a:r>
                    </a:p>
                  </a:txBody>
                  <a:tcPr marL="7684" marR="7684" marT="7684"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6793805"/>
                  </a:ext>
                </a:extLst>
              </a:tr>
              <a:tr h="330413">
                <a:tc gridSpan="3">
                  <a:txBody>
                    <a:bodyPr/>
                    <a:lstStyle/>
                    <a:p>
                      <a:pPr algn="ctr" fontAlgn="ctr"/>
                      <a:r>
                        <a:rPr lang="en-US" sz="1200" b="1" i="0" u="none" strike="noStrike" baseline="0" dirty="0">
                          <a:solidFill>
                            <a:srgbClr val="000000"/>
                          </a:solidFill>
                          <a:effectLst/>
                          <a:latin typeface="Calibri" panose="020F0502020204030204" pitchFamily="34" charset="0"/>
                        </a:rPr>
                        <a:t> </a:t>
                      </a:r>
                    </a:p>
                  </a:txBody>
                  <a:tcPr marL="7684" marR="7684" marT="76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gridSpan="2">
                  <a:txBody>
                    <a:bodyPr/>
                    <a:lstStyle/>
                    <a:p>
                      <a:pPr algn="ctr" fontAlgn="ctr"/>
                      <a:r>
                        <a:rPr lang="en-US" sz="1200" b="1" i="0" u="none" strike="noStrike" baseline="0">
                          <a:solidFill>
                            <a:srgbClr val="000000"/>
                          </a:solidFill>
                          <a:effectLst/>
                          <a:latin typeface="Calibri" panose="020F0502020204030204" pitchFamily="34" charset="0"/>
                        </a:rPr>
                        <a:t>FY23 VALUE</a:t>
                      </a:r>
                    </a:p>
                  </a:txBody>
                  <a:tcPr marL="7684" marR="7684" marT="7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1" i="0" u="none" strike="noStrike" baseline="0">
                          <a:solidFill>
                            <a:srgbClr val="000000"/>
                          </a:solidFill>
                          <a:effectLst/>
                          <a:latin typeface="Calibri" panose="020F0502020204030204" pitchFamily="34" charset="0"/>
                        </a:rPr>
                        <a:t>FY23 TAX</a:t>
                      </a:r>
                    </a:p>
                  </a:txBody>
                  <a:tcPr marL="7684" marR="7684" marT="7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1" i="0" u="none" strike="noStrike" baseline="0">
                          <a:solidFill>
                            <a:srgbClr val="000000"/>
                          </a:solidFill>
                          <a:effectLst/>
                          <a:latin typeface="Calibri" panose="020F0502020204030204" pitchFamily="34" charset="0"/>
                        </a:rPr>
                        <a:t>FY24 VALUE</a:t>
                      </a:r>
                    </a:p>
                  </a:txBody>
                  <a:tcPr marL="7684" marR="7684" marT="7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1" i="0" u="none" strike="noStrike" baseline="0">
                          <a:solidFill>
                            <a:srgbClr val="000000"/>
                          </a:solidFill>
                          <a:effectLst/>
                          <a:latin typeface="Calibri" panose="020F0502020204030204" pitchFamily="34" charset="0"/>
                        </a:rPr>
                        <a:t>FY24 TAX</a:t>
                      </a:r>
                    </a:p>
                  </a:txBody>
                  <a:tcPr marL="7684" marR="7684" marT="76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1" i="0" u="none" strike="noStrike" baseline="0">
                          <a:solidFill>
                            <a:srgbClr val="000000"/>
                          </a:solidFill>
                          <a:effectLst/>
                          <a:latin typeface="Calibri" panose="020F0502020204030204" pitchFamily="34" charset="0"/>
                        </a:rPr>
                        <a:t>% VAL CHG</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ctr"/>
                      <a:r>
                        <a:rPr lang="en-US" sz="1200" b="1" i="0" u="none" strike="noStrike" baseline="0">
                          <a:solidFill>
                            <a:srgbClr val="000000"/>
                          </a:solidFill>
                          <a:effectLst/>
                          <a:latin typeface="Calibri" panose="020F0502020204030204" pitchFamily="34" charset="0"/>
                        </a:rPr>
                        <a:t>% TAX CHANGE</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r>
                        <a:rPr lang="en-US" sz="1200" b="1" i="0" u="none" strike="noStrike" baseline="0">
                          <a:solidFill>
                            <a:srgbClr val="000000"/>
                          </a:solidFill>
                          <a:effectLst/>
                          <a:latin typeface="Calibri" panose="020F0502020204030204" pitchFamily="34" charset="0"/>
                        </a:rPr>
                        <a:t>FY24 TAX CHG @ 1.65</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78947603"/>
                  </a:ext>
                </a:extLst>
              </a:tr>
              <a:tr h="169049">
                <a:tc gridSpan="3">
                  <a:txBody>
                    <a:bodyPr/>
                    <a:lstStyle/>
                    <a:p>
                      <a:pPr algn="ctr" fontAlgn="ctr"/>
                      <a:r>
                        <a:rPr lang="en-US" sz="1200" b="1" i="0" u="none" strike="noStrike" baseline="0">
                          <a:solidFill>
                            <a:srgbClr val="000000"/>
                          </a:solidFill>
                          <a:effectLst/>
                          <a:latin typeface="Calibri" panose="020F0502020204030204" pitchFamily="34" charset="0"/>
                        </a:rPr>
                        <a:t>AVERAGE SINGLE FAMILY</a:t>
                      </a:r>
                    </a:p>
                  </a:txBody>
                  <a:tcPr marL="7684" marR="7684" marT="76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$553,132</a:t>
                      </a:r>
                    </a:p>
                  </a:txBody>
                  <a:tcPr marL="7684" marR="7684" marT="7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$7,799</a:t>
                      </a:r>
                    </a:p>
                  </a:txBody>
                  <a:tcPr marL="7684" marR="7684" marT="7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$602,548</a:t>
                      </a:r>
                    </a:p>
                  </a:txBody>
                  <a:tcPr marL="7684" marR="7684" marT="7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$8,086</a:t>
                      </a:r>
                    </a:p>
                  </a:txBody>
                  <a:tcPr marL="7684" marR="7684" marT="76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8.9</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ctr"/>
                      <a:r>
                        <a:rPr lang="en-US" sz="1200" b="0" i="0" u="none" strike="noStrike" baseline="0">
                          <a:solidFill>
                            <a:srgbClr val="000000"/>
                          </a:solidFill>
                          <a:effectLst/>
                          <a:latin typeface="Calibri" panose="020F0502020204030204" pitchFamily="34" charset="0"/>
                        </a:rPr>
                        <a:t>3.7</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r>
                        <a:rPr lang="en-US" sz="1200" b="0" i="0" u="none" strike="noStrike" baseline="0">
                          <a:solidFill>
                            <a:srgbClr val="000000"/>
                          </a:solidFill>
                          <a:effectLst/>
                          <a:latin typeface="Calibri" panose="020F0502020204030204" pitchFamily="34" charset="0"/>
                        </a:rPr>
                        <a:t>$287</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830934757"/>
                  </a:ext>
                </a:extLst>
              </a:tr>
              <a:tr h="169049">
                <a:tc gridSpan="3">
                  <a:txBody>
                    <a:bodyPr/>
                    <a:lstStyle/>
                    <a:p>
                      <a:pPr algn="ctr" fontAlgn="ctr"/>
                      <a:r>
                        <a:rPr lang="en-US" sz="1200" b="1" i="0" u="none" strike="noStrike" baseline="0">
                          <a:solidFill>
                            <a:srgbClr val="000000"/>
                          </a:solidFill>
                          <a:effectLst/>
                          <a:latin typeface="Calibri" panose="020F0502020204030204" pitchFamily="34" charset="0"/>
                        </a:rPr>
                        <a:t>AVERAGE RES. CONDO </a:t>
                      </a:r>
                    </a:p>
                  </a:txBody>
                  <a:tcPr marL="7684" marR="7684" marT="76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$397,800</a:t>
                      </a:r>
                    </a:p>
                  </a:txBody>
                  <a:tcPr marL="7684" marR="7684" marT="7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$5,609</a:t>
                      </a:r>
                    </a:p>
                  </a:txBody>
                  <a:tcPr marL="7684" marR="7684" marT="7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$443,094</a:t>
                      </a:r>
                    </a:p>
                  </a:txBody>
                  <a:tcPr marL="7684" marR="7684" marT="7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$5,946</a:t>
                      </a:r>
                    </a:p>
                  </a:txBody>
                  <a:tcPr marL="7684" marR="7684" marT="76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11.4</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ctr"/>
                      <a:r>
                        <a:rPr lang="en-US" sz="1200" b="0" i="0" u="none" strike="noStrike" baseline="0">
                          <a:solidFill>
                            <a:srgbClr val="000000"/>
                          </a:solidFill>
                          <a:effectLst/>
                          <a:latin typeface="Calibri" panose="020F0502020204030204" pitchFamily="34" charset="0"/>
                        </a:rPr>
                        <a:t>6.0</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r>
                        <a:rPr lang="en-US" sz="1200" b="0" i="0" u="none" strike="noStrike" baseline="0">
                          <a:solidFill>
                            <a:srgbClr val="000000"/>
                          </a:solidFill>
                          <a:effectLst/>
                          <a:latin typeface="Calibri" panose="020F0502020204030204" pitchFamily="34" charset="0"/>
                        </a:rPr>
                        <a:t>$337</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25153787"/>
                  </a:ext>
                </a:extLst>
              </a:tr>
              <a:tr h="169049">
                <a:tc gridSpan="3">
                  <a:txBody>
                    <a:bodyPr/>
                    <a:lstStyle/>
                    <a:p>
                      <a:pPr algn="ctr" fontAlgn="ctr"/>
                      <a:r>
                        <a:rPr lang="en-US" sz="1200" b="1" i="0" u="none" strike="noStrike" baseline="0">
                          <a:solidFill>
                            <a:srgbClr val="000000"/>
                          </a:solidFill>
                          <a:effectLst/>
                          <a:latin typeface="Calibri" panose="020F0502020204030204" pitchFamily="34" charset="0"/>
                        </a:rPr>
                        <a:t>AVERAGE COMMERCIAL </a:t>
                      </a:r>
                    </a:p>
                  </a:txBody>
                  <a:tcPr marL="7684" marR="7684" marT="76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$880,524</a:t>
                      </a:r>
                    </a:p>
                  </a:txBody>
                  <a:tcPr marL="7684" marR="7684" marT="7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$23,413</a:t>
                      </a:r>
                    </a:p>
                  </a:txBody>
                  <a:tcPr marL="7684" marR="7684" marT="7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$942,073</a:t>
                      </a:r>
                    </a:p>
                  </a:txBody>
                  <a:tcPr marL="7684" marR="7684" marT="7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$23,637</a:t>
                      </a:r>
                    </a:p>
                  </a:txBody>
                  <a:tcPr marL="7684" marR="7684" marT="76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7.0</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ctr"/>
                      <a:r>
                        <a:rPr lang="en-US" sz="1200" b="0" i="0" u="none" strike="noStrike" baseline="0">
                          <a:solidFill>
                            <a:srgbClr val="000000"/>
                          </a:solidFill>
                          <a:effectLst/>
                          <a:latin typeface="Calibri" panose="020F0502020204030204" pitchFamily="34" charset="0"/>
                        </a:rPr>
                        <a:t>1.0</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r>
                        <a:rPr lang="en-US" sz="1200" b="0" i="0" u="none" strike="noStrike" baseline="0">
                          <a:solidFill>
                            <a:srgbClr val="000000"/>
                          </a:solidFill>
                          <a:effectLst/>
                          <a:latin typeface="Calibri" panose="020F0502020204030204" pitchFamily="34" charset="0"/>
                        </a:rPr>
                        <a:t>$223</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988116693"/>
                  </a:ext>
                </a:extLst>
              </a:tr>
              <a:tr h="169049">
                <a:tc gridSpan="3">
                  <a:txBody>
                    <a:bodyPr/>
                    <a:lstStyle/>
                    <a:p>
                      <a:pPr algn="ctr" fontAlgn="ctr"/>
                      <a:r>
                        <a:rPr lang="en-US" sz="1200" b="1" i="0" u="none" strike="noStrike" baseline="0">
                          <a:solidFill>
                            <a:srgbClr val="000000"/>
                          </a:solidFill>
                          <a:effectLst/>
                          <a:latin typeface="Calibri" panose="020F0502020204030204" pitchFamily="34" charset="0"/>
                        </a:rPr>
                        <a:t>AVERAGE INDUSTRIAL </a:t>
                      </a:r>
                    </a:p>
                  </a:txBody>
                  <a:tcPr marL="7684" marR="7684" marT="76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$1,061,003</a:t>
                      </a:r>
                    </a:p>
                  </a:txBody>
                  <a:tcPr marL="7684" marR="7684" marT="7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$28,212</a:t>
                      </a:r>
                    </a:p>
                  </a:txBody>
                  <a:tcPr marL="7684" marR="7684" marT="7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$1,159,187</a:t>
                      </a:r>
                    </a:p>
                  </a:txBody>
                  <a:tcPr marL="7684" marR="7684" marT="7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$29,084</a:t>
                      </a:r>
                    </a:p>
                  </a:txBody>
                  <a:tcPr marL="7684" marR="7684" marT="76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9.3</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ctr"/>
                      <a:r>
                        <a:rPr lang="en-US" sz="1200" b="0" i="0" u="none" strike="noStrike" baseline="0">
                          <a:solidFill>
                            <a:srgbClr val="000000"/>
                          </a:solidFill>
                          <a:effectLst/>
                          <a:latin typeface="Calibri" panose="020F0502020204030204" pitchFamily="34" charset="0"/>
                        </a:rPr>
                        <a:t>3.1</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r>
                        <a:rPr lang="en-US" sz="1200" b="0" i="0" u="none" strike="noStrike" baseline="0">
                          <a:solidFill>
                            <a:srgbClr val="000000"/>
                          </a:solidFill>
                          <a:effectLst/>
                          <a:latin typeface="Calibri" panose="020F0502020204030204" pitchFamily="34" charset="0"/>
                        </a:rPr>
                        <a:t>$872</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967506520"/>
                  </a:ext>
                </a:extLst>
              </a:tr>
              <a:tr h="169049">
                <a:tc gridSpan="3">
                  <a:txBody>
                    <a:bodyPr/>
                    <a:lstStyle/>
                    <a:p>
                      <a:pPr algn="ctr" fontAlgn="ctr"/>
                      <a:r>
                        <a:rPr lang="en-US" sz="1200" b="1" i="0" u="none" strike="noStrike" baseline="0">
                          <a:solidFill>
                            <a:srgbClr val="000000"/>
                          </a:solidFill>
                          <a:effectLst/>
                          <a:latin typeface="Calibri" panose="020F0502020204030204" pitchFamily="34" charset="0"/>
                        </a:rPr>
                        <a:t>TAX LEVY</a:t>
                      </a:r>
                    </a:p>
                  </a:txBody>
                  <a:tcPr marL="7684" marR="7684" marT="76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$105,592,096</a:t>
                      </a:r>
                    </a:p>
                  </a:txBody>
                  <a:tcPr marL="7684" marR="7684" marT="76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0" i="0" u="none" strike="noStrike" baseline="0">
                          <a:solidFill>
                            <a:srgbClr val="D9D9D9"/>
                          </a:solidFill>
                          <a:effectLst/>
                          <a:latin typeface="Calibri" panose="020F0502020204030204" pitchFamily="34" charset="0"/>
                        </a:rPr>
                        <a:t> </a:t>
                      </a:r>
                    </a:p>
                  </a:txBody>
                  <a:tcPr marL="7684" marR="7684" marT="76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$109,734,845</a:t>
                      </a:r>
                    </a:p>
                  </a:txBody>
                  <a:tcPr marL="7684" marR="7684" marT="76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0" i="0" u="none" strike="noStrike" baseline="0">
                          <a:solidFill>
                            <a:srgbClr val="D9D9D9"/>
                          </a:solidFill>
                          <a:effectLst/>
                          <a:latin typeface="Calibri" panose="020F0502020204030204" pitchFamily="34" charset="0"/>
                        </a:rPr>
                        <a:t> </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gridSpan="2">
                  <a:txBody>
                    <a:bodyPr/>
                    <a:lstStyle/>
                    <a:p>
                      <a:pPr algn="ctr" fontAlgn="ctr"/>
                      <a:r>
                        <a:rPr lang="en-US" sz="1200" b="0" i="0" u="none" strike="noStrike" baseline="0">
                          <a:solidFill>
                            <a:srgbClr val="D9D9D9"/>
                          </a:solidFill>
                          <a:effectLst/>
                          <a:latin typeface="Calibri" panose="020F0502020204030204" pitchFamily="34" charset="0"/>
                        </a:rPr>
                        <a:t> </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a:txBody>
                    <a:bodyPr/>
                    <a:lstStyle/>
                    <a:p>
                      <a:pPr algn="ctr" fontAlgn="ctr"/>
                      <a:r>
                        <a:rPr lang="en-US" sz="1200" b="0" i="0" u="none" strike="noStrike" baseline="0">
                          <a:solidFill>
                            <a:srgbClr val="000000"/>
                          </a:solidFill>
                          <a:effectLst/>
                          <a:latin typeface="Calibri" panose="020F0502020204030204" pitchFamily="34" charset="0"/>
                        </a:rPr>
                        <a:t> </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fontAlgn="ctr"/>
                      <a:r>
                        <a:rPr lang="en-US" sz="1200" b="0" i="0" u="none" strike="noStrike" baseline="0">
                          <a:solidFill>
                            <a:srgbClr val="D9D9D9"/>
                          </a:solidFill>
                          <a:effectLst/>
                          <a:latin typeface="Calibri" panose="020F0502020204030204" pitchFamily="34" charset="0"/>
                        </a:rPr>
                        <a:t> </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extLst>
                  <a:ext uri="{0D108BD9-81ED-4DB2-BD59-A6C34878D82A}">
                    <a16:rowId xmlns:a16="http://schemas.microsoft.com/office/drawing/2014/main" val="2151276017"/>
                  </a:ext>
                </a:extLst>
              </a:tr>
              <a:tr h="153681">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927072088"/>
                  </a:ext>
                </a:extLst>
              </a:tr>
              <a:tr h="169049">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algn="ctr" fontAlgn="b"/>
                      <a:r>
                        <a:rPr lang="en-US" sz="1200" b="0" i="0" u="none" strike="noStrike" baseline="0" dirty="0">
                          <a:solidFill>
                            <a:srgbClr val="000000"/>
                          </a:solidFill>
                          <a:effectLst/>
                          <a:highlight>
                            <a:srgbClr val="00FFFF"/>
                          </a:highlight>
                          <a:latin typeface="Calibri" panose="020F0502020204030204" pitchFamily="34" charset="0"/>
                        </a:rPr>
                        <a:t>Shift @ 1.66</a:t>
                      </a:r>
                    </a:p>
                  </a:txBody>
                  <a:tcPr marL="7684" marR="7684" marT="7684"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1505285"/>
                  </a:ext>
                </a:extLst>
              </a:tr>
              <a:tr h="330413">
                <a:tc gridSpan="3">
                  <a:txBody>
                    <a:bodyPr/>
                    <a:lstStyle/>
                    <a:p>
                      <a:pPr algn="ctr" fontAlgn="ctr"/>
                      <a:r>
                        <a:rPr lang="en-US" sz="1200" b="1" i="0" u="none" strike="noStrike" baseline="0">
                          <a:solidFill>
                            <a:srgbClr val="000000"/>
                          </a:solidFill>
                          <a:effectLst/>
                          <a:latin typeface="Calibri" panose="020F0502020204030204" pitchFamily="34" charset="0"/>
                        </a:rPr>
                        <a:t> </a:t>
                      </a:r>
                    </a:p>
                  </a:txBody>
                  <a:tcPr marL="7684" marR="7684" marT="76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gridSpan="2">
                  <a:txBody>
                    <a:bodyPr/>
                    <a:lstStyle/>
                    <a:p>
                      <a:pPr algn="ctr" fontAlgn="ctr"/>
                      <a:r>
                        <a:rPr lang="en-US" sz="1200" b="1" i="0" u="none" strike="noStrike" baseline="0">
                          <a:solidFill>
                            <a:srgbClr val="000000"/>
                          </a:solidFill>
                          <a:effectLst/>
                          <a:latin typeface="Calibri" panose="020F0502020204030204" pitchFamily="34" charset="0"/>
                        </a:rPr>
                        <a:t>FY23 VALUE</a:t>
                      </a:r>
                    </a:p>
                  </a:txBody>
                  <a:tcPr marL="7684" marR="7684" marT="7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1" i="0" u="none" strike="noStrike" baseline="0">
                          <a:solidFill>
                            <a:srgbClr val="000000"/>
                          </a:solidFill>
                          <a:effectLst/>
                          <a:latin typeface="Calibri" panose="020F0502020204030204" pitchFamily="34" charset="0"/>
                        </a:rPr>
                        <a:t>FY23 TAX</a:t>
                      </a:r>
                    </a:p>
                  </a:txBody>
                  <a:tcPr marL="7684" marR="7684" marT="7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1" i="0" u="none" strike="noStrike" baseline="0">
                          <a:solidFill>
                            <a:srgbClr val="000000"/>
                          </a:solidFill>
                          <a:effectLst/>
                          <a:latin typeface="Calibri" panose="020F0502020204030204" pitchFamily="34" charset="0"/>
                        </a:rPr>
                        <a:t>FY24 VALUE</a:t>
                      </a:r>
                    </a:p>
                  </a:txBody>
                  <a:tcPr marL="7684" marR="7684" marT="7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1" i="0" u="none" strike="noStrike" baseline="0">
                          <a:solidFill>
                            <a:srgbClr val="000000"/>
                          </a:solidFill>
                          <a:effectLst/>
                          <a:latin typeface="Calibri" panose="020F0502020204030204" pitchFamily="34" charset="0"/>
                        </a:rPr>
                        <a:t>FY24 TAX</a:t>
                      </a:r>
                    </a:p>
                  </a:txBody>
                  <a:tcPr marL="7684" marR="7684" marT="76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1" i="0" u="none" strike="noStrike" baseline="0">
                          <a:solidFill>
                            <a:srgbClr val="000000"/>
                          </a:solidFill>
                          <a:effectLst/>
                          <a:latin typeface="Calibri" panose="020F0502020204030204" pitchFamily="34" charset="0"/>
                        </a:rPr>
                        <a:t>% VAL CHG</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ctr"/>
                      <a:r>
                        <a:rPr lang="en-US" sz="1200" b="1" i="0" u="none" strike="noStrike" baseline="0">
                          <a:solidFill>
                            <a:srgbClr val="000000"/>
                          </a:solidFill>
                          <a:effectLst/>
                          <a:latin typeface="Calibri" panose="020F0502020204030204" pitchFamily="34" charset="0"/>
                        </a:rPr>
                        <a:t>% TAX CHANGE</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r>
                        <a:rPr lang="en-US" sz="1200" b="1" i="0" u="none" strike="noStrike" baseline="0">
                          <a:solidFill>
                            <a:srgbClr val="000000"/>
                          </a:solidFill>
                          <a:effectLst/>
                          <a:latin typeface="Calibri" panose="020F0502020204030204" pitchFamily="34" charset="0"/>
                        </a:rPr>
                        <a:t>FY24 TAX CHG @ 1.66</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85263750"/>
                  </a:ext>
                </a:extLst>
              </a:tr>
              <a:tr h="169049">
                <a:tc gridSpan="3">
                  <a:txBody>
                    <a:bodyPr/>
                    <a:lstStyle/>
                    <a:p>
                      <a:pPr algn="ctr" fontAlgn="ctr"/>
                      <a:r>
                        <a:rPr lang="en-US" sz="1200" b="1" i="0" u="none" strike="noStrike" baseline="0">
                          <a:solidFill>
                            <a:srgbClr val="000000"/>
                          </a:solidFill>
                          <a:effectLst/>
                          <a:latin typeface="Calibri" panose="020F0502020204030204" pitchFamily="34" charset="0"/>
                        </a:rPr>
                        <a:t>AVERAGE SINGLE FAMILY</a:t>
                      </a:r>
                    </a:p>
                  </a:txBody>
                  <a:tcPr marL="7684" marR="7684" marT="76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$553,132</a:t>
                      </a:r>
                    </a:p>
                  </a:txBody>
                  <a:tcPr marL="7684" marR="7684" marT="7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$7,799</a:t>
                      </a:r>
                    </a:p>
                  </a:txBody>
                  <a:tcPr marL="7684" marR="7684" marT="7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$602,548</a:t>
                      </a:r>
                    </a:p>
                  </a:txBody>
                  <a:tcPr marL="7684" marR="7684" marT="7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$8,068</a:t>
                      </a:r>
                    </a:p>
                  </a:txBody>
                  <a:tcPr marL="7684" marR="7684" marT="76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8.9</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ctr"/>
                      <a:r>
                        <a:rPr lang="en-US" sz="1200" b="0" i="0" u="none" strike="noStrike" baseline="0">
                          <a:solidFill>
                            <a:srgbClr val="000000"/>
                          </a:solidFill>
                          <a:effectLst/>
                          <a:latin typeface="Calibri" panose="020F0502020204030204" pitchFamily="34" charset="0"/>
                        </a:rPr>
                        <a:t>3.4</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r>
                        <a:rPr lang="en-US" sz="1200" b="0" i="0" u="none" strike="noStrike" baseline="0">
                          <a:solidFill>
                            <a:srgbClr val="000000"/>
                          </a:solidFill>
                          <a:effectLst/>
                          <a:latin typeface="Calibri" panose="020F0502020204030204" pitchFamily="34" charset="0"/>
                        </a:rPr>
                        <a:t>$269</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648869377"/>
                  </a:ext>
                </a:extLst>
              </a:tr>
              <a:tr h="169049">
                <a:tc gridSpan="3">
                  <a:txBody>
                    <a:bodyPr/>
                    <a:lstStyle/>
                    <a:p>
                      <a:pPr algn="ctr" fontAlgn="ctr"/>
                      <a:r>
                        <a:rPr lang="en-US" sz="1200" b="1" i="0" u="none" strike="noStrike" baseline="0">
                          <a:solidFill>
                            <a:srgbClr val="000000"/>
                          </a:solidFill>
                          <a:effectLst/>
                          <a:latin typeface="Calibri" panose="020F0502020204030204" pitchFamily="34" charset="0"/>
                        </a:rPr>
                        <a:t>AVERAGE RES. CONDO </a:t>
                      </a:r>
                    </a:p>
                  </a:txBody>
                  <a:tcPr marL="7684" marR="7684" marT="76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$397,800</a:t>
                      </a:r>
                    </a:p>
                  </a:txBody>
                  <a:tcPr marL="7684" marR="7684" marT="7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0" i="0" u="none" strike="noStrike" baseline="0" dirty="0">
                          <a:solidFill>
                            <a:srgbClr val="000000"/>
                          </a:solidFill>
                          <a:effectLst/>
                          <a:latin typeface="Calibri" panose="020F0502020204030204" pitchFamily="34" charset="0"/>
                        </a:rPr>
                        <a:t>$5,609</a:t>
                      </a:r>
                    </a:p>
                  </a:txBody>
                  <a:tcPr marL="7684" marR="7684" marT="7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$443,094</a:t>
                      </a:r>
                    </a:p>
                  </a:txBody>
                  <a:tcPr marL="7684" marR="7684" marT="7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$5,933</a:t>
                      </a:r>
                    </a:p>
                  </a:txBody>
                  <a:tcPr marL="7684" marR="7684" marT="76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11.4</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ctr"/>
                      <a:r>
                        <a:rPr lang="en-US" sz="1200" b="0" i="0" u="none" strike="noStrike" baseline="0">
                          <a:solidFill>
                            <a:srgbClr val="000000"/>
                          </a:solidFill>
                          <a:effectLst/>
                          <a:latin typeface="Calibri" panose="020F0502020204030204" pitchFamily="34" charset="0"/>
                        </a:rPr>
                        <a:t>5.8</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r>
                        <a:rPr lang="en-US" sz="1200" b="0" i="0" u="none" strike="noStrike" baseline="0">
                          <a:solidFill>
                            <a:srgbClr val="000000"/>
                          </a:solidFill>
                          <a:effectLst/>
                          <a:latin typeface="Calibri" panose="020F0502020204030204" pitchFamily="34" charset="0"/>
                        </a:rPr>
                        <a:t>$324</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453041386"/>
                  </a:ext>
                </a:extLst>
              </a:tr>
              <a:tr h="169049">
                <a:tc gridSpan="3">
                  <a:txBody>
                    <a:bodyPr/>
                    <a:lstStyle/>
                    <a:p>
                      <a:pPr algn="ctr" fontAlgn="ctr"/>
                      <a:r>
                        <a:rPr lang="en-US" sz="1200" b="1" i="0" u="none" strike="noStrike" baseline="0">
                          <a:solidFill>
                            <a:srgbClr val="000000"/>
                          </a:solidFill>
                          <a:effectLst/>
                          <a:latin typeface="Calibri" panose="020F0502020204030204" pitchFamily="34" charset="0"/>
                        </a:rPr>
                        <a:t>AVERAGE COMMERCIAL </a:t>
                      </a:r>
                    </a:p>
                  </a:txBody>
                  <a:tcPr marL="7684" marR="7684" marT="76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$880,524</a:t>
                      </a:r>
                    </a:p>
                  </a:txBody>
                  <a:tcPr marL="7684" marR="7684" marT="7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$23,413</a:t>
                      </a:r>
                    </a:p>
                  </a:txBody>
                  <a:tcPr marL="7684" marR="7684" marT="7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$942,073</a:t>
                      </a:r>
                    </a:p>
                  </a:txBody>
                  <a:tcPr marL="7684" marR="7684" marT="7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$23,778</a:t>
                      </a:r>
                    </a:p>
                  </a:txBody>
                  <a:tcPr marL="7684" marR="7684" marT="76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7.0</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ctr"/>
                      <a:r>
                        <a:rPr lang="en-US" sz="1200" b="0" i="0" u="none" strike="noStrike" baseline="0">
                          <a:solidFill>
                            <a:srgbClr val="000000"/>
                          </a:solidFill>
                          <a:effectLst/>
                          <a:latin typeface="Calibri" panose="020F0502020204030204" pitchFamily="34" charset="0"/>
                        </a:rPr>
                        <a:t>1.6</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r>
                        <a:rPr lang="en-US" sz="1200" b="0" i="0" u="none" strike="noStrike" baseline="0">
                          <a:solidFill>
                            <a:srgbClr val="000000"/>
                          </a:solidFill>
                          <a:effectLst/>
                          <a:latin typeface="Calibri" panose="020F0502020204030204" pitchFamily="34" charset="0"/>
                        </a:rPr>
                        <a:t>$365</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558943527"/>
                  </a:ext>
                </a:extLst>
              </a:tr>
              <a:tr h="169049">
                <a:tc gridSpan="3">
                  <a:txBody>
                    <a:bodyPr/>
                    <a:lstStyle/>
                    <a:p>
                      <a:pPr algn="ctr" fontAlgn="ctr"/>
                      <a:r>
                        <a:rPr lang="en-US" sz="1200" b="1" i="0" u="none" strike="noStrike" baseline="0">
                          <a:solidFill>
                            <a:srgbClr val="000000"/>
                          </a:solidFill>
                          <a:effectLst/>
                          <a:latin typeface="Calibri" panose="020F0502020204030204" pitchFamily="34" charset="0"/>
                        </a:rPr>
                        <a:t>AVERAGE INDUSTRIAL </a:t>
                      </a:r>
                    </a:p>
                  </a:txBody>
                  <a:tcPr marL="7684" marR="7684" marT="76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$1,061,003</a:t>
                      </a:r>
                    </a:p>
                  </a:txBody>
                  <a:tcPr marL="7684" marR="7684" marT="7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$28,212</a:t>
                      </a:r>
                    </a:p>
                  </a:txBody>
                  <a:tcPr marL="7684" marR="7684" marT="7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$1,159,187</a:t>
                      </a:r>
                    </a:p>
                  </a:txBody>
                  <a:tcPr marL="7684" marR="7684" marT="7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$29,258</a:t>
                      </a:r>
                    </a:p>
                  </a:txBody>
                  <a:tcPr marL="7684" marR="7684" marT="76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9.3</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ctr"/>
                      <a:r>
                        <a:rPr lang="en-US" sz="1200" b="0" i="0" u="none" strike="noStrike" baseline="0">
                          <a:solidFill>
                            <a:srgbClr val="000000"/>
                          </a:solidFill>
                          <a:effectLst/>
                          <a:latin typeface="Calibri" panose="020F0502020204030204" pitchFamily="34" charset="0"/>
                        </a:rPr>
                        <a:t>3.7</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r>
                        <a:rPr lang="en-US" sz="1200" b="0" i="0" u="none" strike="noStrike" baseline="0">
                          <a:solidFill>
                            <a:srgbClr val="000000"/>
                          </a:solidFill>
                          <a:effectLst/>
                          <a:latin typeface="Calibri" panose="020F0502020204030204" pitchFamily="34" charset="0"/>
                        </a:rPr>
                        <a:t>$1,046</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612367936"/>
                  </a:ext>
                </a:extLst>
              </a:tr>
              <a:tr h="169049">
                <a:tc gridSpan="3">
                  <a:txBody>
                    <a:bodyPr/>
                    <a:lstStyle/>
                    <a:p>
                      <a:pPr algn="ctr" fontAlgn="ctr"/>
                      <a:r>
                        <a:rPr lang="en-US" sz="1200" b="1" i="0" u="none" strike="noStrike" baseline="0">
                          <a:solidFill>
                            <a:srgbClr val="000000"/>
                          </a:solidFill>
                          <a:effectLst/>
                          <a:latin typeface="Calibri" panose="020F0502020204030204" pitchFamily="34" charset="0"/>
                        </a:rPr>
                        <a:t>TAX LEVY</a:t>
                      </a:r>
                    </a:p>
                  </a:txBody>
                  <a:tcPr marL="7684" marR="7684" marT="76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$105,592,096</a:t>
                      </a:r>
                    </a:p>
                  </a:txBody>
                  <a:tcPr marL="7684" marR="7684" marT="76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0" i="0" u="none" strike="noStrike" baseline="0">
                          <a:solidFill>
                            <a:srgbClr val="D9D9D9"/>
                          </a:solidFill>
                          <a:effectLst/>
                          <a:latin typeface="Calibri" panose="020F0502020204030204" pitchFamily="34" charset="0"/>
                        </a:rPr>
                        <a:t> </a:t>
                      </a:r>
                    </a:p>
                  </a:txBody>
                  <a:tcPr marL="7684" marR="7684" marT="76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$109,734,845</a:t>
                      </a:r>
                    </a:p>
                  </a:txBody>
                  <a:tcPr marL="7684" marR="7684" marT="76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0" i="0" u="none" strike="noStrike" baseline="0">
                          <a:solidFill>
                            <a:srgbClr val="D9D9D9"/>
                          </a:solidFill>
                          <a:effectLst/>
                          <a:latin typeface="Calibri" panose="020F0502020204030204" pitchFamily="34" charset="0"/>
                        </a:rPr>
                        <a:t> </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gridSpan="2">
                  <a:txBody>
                    <a:bodyPr/>
                    <a:lstStyle/>
                    <a:p>
                      <a:pPr algn="ctr" fontAlgn="ctr"/>
                      <a:r>
                        <a:rPr lang="en-US" sz="1200" b="0" i="0" u="none" strike="noStrike" baseline="0">
                          <a:solidFill>
                            <a:srgbClr val="D9D9D9"/>
                          </a:solidFill>
                          <a:effectLst/>
                          <a:latin typeface="Calibri" panose="020F0502020204030204" pitchFamily="34" charset="0"/>
                        </a:rPr>
                        <a:t> </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a:txBody>
                    <a:bodyPr/>
                    <a:lstStyle/>
                    <a:p>
                      <a:pPr algn="ctr" fontAlgn="ctr"/>
                      <a:r>
                        <a:rPr lang="en-US" sz="1200" b="0" i="0" u="none" strike="noStrike" baseline="0">
                          <a:solidFill>
                            <a:srgbClr val="000000"/>
                          </a:solidFill>
                          <a:effectLst/>
                          <a:latin typeface="Calibri" panose="020F0502020204030204" pitchFamily="34" charset="0"/>
                        </a:rPr>
                        <a:t> </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fontAlgn="ctr"/>
                      <a:r>
                        <a:rPr lang="en-US" sz="1200" b="0" i="0" u="none" strike="noStrike" baseline="0">
                          <a:solidFill>
                            <a:srgbClr val="D9D9D9"/>
                          </a:solidFill>
                          <a:effectLst/>
                          <a:latin typeface="Calibri" panose="020F0502020204030204" pitchFamily="34" charset="0"/>
                        </a:rPr>
                        <a:t> </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extLst>
                  <a:ext uri="{0D108BD9-81ED-4DB2-BD59-A6C34878D82A}">
                    <a16:rowId xmlns:a16="http://schemas.microsoft.com/office/drawing/2014/main" val="331574713"/>
                  </a:ext>
                </a:extLst>
              </a:tr>
              <a:tr h="153681">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baseline="0" dirty="0">
                        <a:solidFill>
                          <a:srgbClr val="000000"/>
                        </a:solidFill>
                        <a:effectLst/>
                        <a:latin typeface="Calibri" panose="020F0502020204030204" pitchFamily="34" charset="0"/>
                      </a:endParaRPr>
                    </a:p>
                  </a:txBody>
                  <a:tcPr marL="7684" marR="7684" marT="768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476238179"/>
                  </a:ext>
                </a:extLst>
              </a:tr>
              <a:tr h="169049">
                <a:tc>
                  <a:txBody>
                    <a:bodyPr/>
                    <a:lstStyle/>
                    <a:p>
                      <a:pPr algn="l" fontAlgn="b"/>
                      <a:endParaRPr lang="en-US" sz="1200" b="0" i="0" u="none" strike="noStrike" baseline="0" dirty="0">
                        <a:solidFill>
                          <a:srgbClr val="000000"/>
                        </a:solidFill>
                        <a:effectLst/>
                        <a:latin typeface="Calibri" panose="020F0502020204030204" pitchFamily="34" charset="0"/>
                      </a:endParaRPr>
                    </a:p>
                  </a:txBody>
                  <a:tcPr marL="7684" marR="7684" marT="7684" marB="0" anchor="b">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algn="ctr" fontAlgn="b"/>
                      <a:r>
                        <a:rPr lang="en-US" sz="1200" b="0" i="0" u="none" strike="noStrike" baseline="0">
                          <a:solidFill>
                            <a:srgbClr val="000000"/>
                          </a:solidFill>
                          <a:effectLst/>
                          <a:latin typeface="Calibri" panose="020F0502020204030204" pitchFamily="34" charset="0"/>
                        </a:rPr>
                        <a:t>Shift @ 1.67</a:t>
                      </a:r>
                    </a:p>
                  </a:txBody>
                  <a:tcPr marL="7684" marR="7684" marT="7684"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baseline="0">
                        <a:solidFill>
                          <a:srgbClr val="000000"/>
                        </a:solidFill>
                        <a:effectLst/>
                        <a:latin typeface="Calibri" panose="020F0502020204030204" pitchFamily="34" charset="0"/>
                      </a:endParaRPr>
                    </a:p>
                  </a:txBody>
                  <a:tcPr marL="7684" marR="7684" marT="7684"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8284230"/>
                  </a:ext>
                </a:extLst>
              </a:tr>
              <a:tr h="330413">
                <a:tc gridSpan="3">
                  <a:txBody>
                    <a:bodyPr/>
                    <a:lstStyle/>
                    <a:p>
                      <a:pPr algn="ctr" fontAlgn="ctr"/>
                      <a:r>
                        <a:rPr lang="en-US" sz="1200" b="1" i="0" u="none" strike="noStrike" baseline="0">
                          <a:solidFill>
                            <a:srgbClr val="000000"/>
                          </a:solidFill>
                          <a:effectLst/>
                          <a:latin typeface="Calibri" panose="020F0502020204030204" pitchFamily="34" charset="0"/>
                        </a:rPr>
                        <a:t> </a:t>
                      </a:r>
                    </a:p>
                  </a:txBody>
                  <a:tcPr marL="7684" marR="7684" marT="76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gridSpan="2">
                  <a:txBody>
                    <a:bodyPr/>
                    <a:lstStyle/>
                    <a:p>
                      <a:pPr algn="ctr" fontAlgn="ctr"/>
                      <a:r>
                        <a:rPr lang="en-US" sz="1200" b="1" i="0" u="none" strike="noStrike" baseline="0">
                          <a:solidFill>
                            <a:srgbClr val="000000"/>
                          </a:solidFill>
                          <a:effectLst/>
                          <a:latin typeface="Calibri" panose="020F0502020204030204" pitchFamily="34" charset="0"/>
                        </a:rPr>
                        <a:t>FY23 VALUE</a:t>
                      </a:r>
                    </a:p>
                  </a:txBody>
                  <a:tcPr marL="7684" marR="7684" marT="7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1" i="0" u="none" strike="noStrike" baseline="0">
                          <a:solidFill>
                            <a:srgbClr val="000000"/>
                          </a:solidFill>
                          <a:effectLst/>
                          <a:latin typeface="Calibri" panose="020F0502020204030204" pitchFamily="34" charset="0"/>
                        </a:rPr>
                        <a:t>FY23 TAX</a:t>
                      </a:r>
                    </a:p>
                  </a:txBody>
                  <a:tcPr marL="7684" marR="7684" marT="7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1" i="0" u="none" strike="noStrike" baseline="0">
                          <a:solidFill>
                            <a:srgbClr val="000000"/>
                          </a:solidFill>
                          <a:effectLst/>
                          <a:latin typeface="Calibri" panose="020F0502020204030204" pitchFamily="34" charset="0"/>
                        </a:rPr>
                        <a:t>FY24 VALUE</a:t>
                      </a:r>
                    </a:p>
                  </a:txBody>
                  <a:tcPr marL="7684" marR="7684" marT="7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1" i="0" u="none" strike="noStrike" baseline="0">
                          <a:solidFill>
                            <a:srgbClr val="000000"/>
                          </a:solidFill>
                          <a:effectLst/>
                          <a:latin typeface="Calibri" panose="020F0502020204030204" pitchFamily="34" charset="0"/>
                        </a:rPr>
                        <a:t>FY24 TAX</a:t>
                      </a:r>
                    </a:p>
                  </a:txBody>
                  <a:tcPr marL="7684" marR="7684" marT="76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1" i="0" u="none" strike="noStrike" baseline="0">
                          <a:solidFill>
                            <a:srgbClr val="000000"/>
                          </a:solidFill>
                          <a:effectLst/>
                          <a:latin typeface="Calibri" panose="020F0502020204030204" pitchFamily="34" charset="0"/>
                        </a:rPr>
                        <a:t>% VAL CHG</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ctr"/>
                      <a:r>
                        <a:rPr lang="en-US" sz="1200" b="1" i="0" u="none" strike="noStrike" baseline="0">
                          <a:solidFill>
                            <a:srgbClr val="000000"/>
                          </a:solidFill>
                          <a:effectLst/>
                          <a:latin typeface="Calibri" panose="020F0502020204030204" pitchFamily="34" charset="0"/>
                        </a:rPr>
                        <a:t>% TAX CHANGE</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r>
                        <a:rPr lang="en-US" sz="1200" b="1" i="0" u="none" strike="noStrike" baseline="0">
                          <a:solidFill>
                            <a:srgbClr val="000000"/>
                          </a:solidFill>
                          <a:effectLst/>
                          <a:latin typeface="Calibri" panose="020F0502020204030204" pitchFamily="34" charset="0"/>
                        </a:rPr>
                        <a:t>FY24 TAX CHG @ 1.67</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768313950"/>
                  </a:ext>
                </a:extLst>
              </a:tr>
              <a:tr h="169049">
                <a:tc gridSpan="3">
                  <a:txBody>
                    <a:bodyPr/>
                    <a:lstStyle/>
                    <a:p>
                      <a:pPr algn="ctr" fontAlgn="ctr"/>
                      <a:r>
                        <a:rPr lang="en-US" sz="1200" b="1" i="0" u="none" strike="noStrike" baseline="0">
                          <a:solidFill>
                            <a:srgbClr val="000000"/>
                          </a:solidFill>
                          <a:effectLst/>
                          <a:latin typeface="Calibri" panose="020F0502020204030204" pitchFamily="34" charset="0"/>
                        </a:rPr>
                        <a:t>AVERAGE SINGLE FAMILY</a:t>
                      </a:r>
                    </a:p>
                  </a:txBody>
                  <a:tcPr marL="7684" marR="7684" marT="76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$553,132</a:t>
                      </a:r>
                    </a:p>
                  </a:txBody>
                  <a:tcPr marL="7684" marR="7684" marT="7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$7,799</a:t>
                      </a:r>
                    </a:p>
                  </a:txBody>
                  <a:tcPr marL="7684" marR="7684" marT="7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$602,548</a:t>
                      </a:r>
                    </a:p>
                  </a:txBody>
                  <a:tcPr marL="7684" marR="7684" marT="7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$8,050</a:t>
                      </a:r>
                    </a:p>
                  </a:txBody>
                  <a:tcPr marL="7684" marR="7684" marT="76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8.9</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ctr"/>
                      <a:r>
                        <a:rPr lang="en-US" sz="1200" b="0" i="0" u="none" strike="noStrike" baseline="0">
                          <a:solidFill>
                            <a:srgbClr val="000000"/>
                          </a:solidFill>
                          <a:effectLst/>
                          <a:latin typeface="Calibri" panose="020F0502020204030204" pitchFamily="34" charset="0"/>
                        </a:rPr>
                        <a:t>3.2</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r>
                        <a:rPr lang="en-US" sz="1200" b="0" i="0" u="none" strike="noStrike" baseline="0">
                          <a:solidFill>
                            <a:srgbClr val="000000"/>
                          </a:solidFill>
                          <a:effectLst/>
                          <a:latin typeface="Calibri" panose="020F0502020204030204" pitchFamily="34" charset="0"/>
                        </a:rPr>
                        <a:t>$251</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833440529"/>
                  </a:ext>
                </a:extLst>
              </a:tr>
              <a:tr h="169049">
                <a:tc gridSpan="3">
                  <a:txBody>
                    <a:bodyPr/>
                    <a:lstStyle/>
                    <a:p>
                      <a:pPr algn="ctr" fontAlgn="ctr"/>
                      <a:r>
                        <a:rPr lang="en-US" sz="1200" b="1" i="0" u="none" strike="noStrike" baseline="0">
                          <a:solidFill>
                            <a:srgbClr val="000000"/>
                          </a:solidFill>
                          <a:effectLst/>
                          <a:latin typeface="Calibri" panose="020F0502020204030204" pitchFamily="34" charset="0"/>
                        </a:rPr>
                        <a:t>AVERAGE RES. CONDO </a:t>
                      </a:r>
                    </a:p>
                  </a:txBody>
                  <a:tcPr marL="7684" marR="7684" marT="76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$397,800</a:t>
                      </a:r>
                    </a:p>
                  </a:txBody>
                  <a:tcPr marL="7684" marR="7684" marT="7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$5,609</a:t>
                      </a:r>
                    </a:p>
                  </a:txBody>
                  <a:tcPr marL="7684" marR="7684" marT="7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$443,094</a:t>
                      </a:r>
                    </a:p>
                  </a:txBody>
                  <a:tcPr marL="7684" marR="7684" marT="7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$5,920</a:t>
                      </a:r>
                    </a:p>
                  </a:txBody>
                  <a:tcPr marL="7684" marR="7684" marT="76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11.4</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ctr"/>
                      <a:r>
                        <a:rPr lang="en-US" sz="1200" b="0" i="0" u="none" strike="noStrike" baseline="0">
                          <a:solidFill>
                            <a:srgbClr val="000000"/>
                          </a:solidFill>
                          <a:effectLst/>
                          <a:latin typeface="Calibri" panose="020F0502020204030204" pitchFamily="34" charset="0"/>
                        </a:rPr>
                        <a:t>5.5</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r>
                        <a:rPr lang="en-US" sz="1200" b="0" i="0" u="none" strike="noStrike" baseline="0">
                          <a:solidFill>
                            <a:srgbClr val="000000"/>
                          </a:solidFill>
                          <a:effectLst/>
                          <a:latin typeface="Calibri" panose="020F0502020204030204" pitchFamily="34" charset="0"/>
                        </a:rPr>
                        <a:t>$311</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556420879"/>
                  </a:ext>
                </a:extLst>
              </a:tr>
              <a:tr h="169049">
                <a:tc gridSpan="3">
                  <a:txBody>
                    <a:bodyPr/>
                    <a:lstStyle/>
                    <a:p>
                      <a:pPr algn="ctr" fontAlgn="ctr"/>
                      <a:r>
                        <a:rPr lang="en-US" sz="1200" b="1" i="0" u="none" strike="noStrike" baseline="0">
                          <a:solidFill>
                            <a:srgbClr val="000000"/>
                          </a:solidFill>
                          <a:effectLst/>
                          <a:latin typeface="Calibri" panose="020F0502020204030204" pitchFamily="34" charset="0"/>
                        </a:rPr>
                        <a:t>AVERAGE COMMERCIAL </a:t>
                      </a:r>
                    </a:p>
                  </a:txBody>
                  <a:tcPr marL="7684" marR="7684" marT="76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$880,524</a:t>
                      </a:r>
                    </a:p>
                  </a:txBody>
                  <a:tcPr marL="7684" marR="7684" marT="7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$23,413</a:t>
                      </a:r>
                    </a:p>
                  </a:txBody>
                  <a:tcPr marL="7684" marR="7684" marT="7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$942,073</a:t>
                      </a:r>
                    </a:p>
                  </a:txBody>
                  <a:tcPr marL="7684" marR="7684" marT="7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$23,919</a:t>
                      </a:r>
                    </a:p>
                  </a:txBody>
                  <a:tcPr marL="7684" marR="7684" marT="76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7.0</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ctr"/>
                      <a:r>
                        <a:rPr lang="en-US" sz="1200" b="0" i="0" u="none" strike="noStrike" baseline="0">
                          <a:solidFill>
                            <a:srgbClr val="000000"/>
                          </a:solidFill>
                          <a:effectLst/>
                          <a:latin typeface="Calibri" panose="020F0502020204030204" pitchFamily="34" charset="0"/>
                        </a:rPr>
                        <a:t>2.2</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r>
                        <a:rPr lang="en-US" sz="1200" b="0" i="0" u="none" strike="noStrike" baseline="0">
                          <a:solidFill>
                            <a:srgbClr val="000000"/>
                          </a:solidFill>
                          <a:effectLst/>
                          <a:latin typeface="Calibri" panose="020F0502020204030204" pitchFamily="34" charset="0"/>
                        </a:rPr>
                        <a:t>$506</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916138811"/>
                  </a:ext>
                </a:extLst>
              </a:tr>
              <a:tr h="169049">
                <a:tc gridSpan="3">
                  <a:txBody>
                    <a:bodyPr/>
                    <a:lstStyle/>
                    <a:p>
                      <a:pPr algn="ctr" fontAlgn="ctr"/>
                      <a:r>
                        <a:rPr lang="en-US" sz="1200" b="1" i="0" u="none" strike="noStrike" baseline="0">
                          <a:solidFill>
                            <a:srgbClr val="000000"/>
                          </a:solidFill>
                          <a:effectLst/>
                          <a:latin typeface="Calibri" panose="020F0502020204030204" pitchFamily="34" charset="0"/>
                        </a:rPr>
                        <a:t>AVERAGE INDUSTRIAL </a:t>
                      </a:r>
                    </a:p>
                  </a:txBody>
                  <a:tcPr marL="7684" marR="7684" marT="76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$1,061,003</a:t>
                      </a:r>
                    </a:p>
                  </a:txBody>
                  <a:tcPr marL="7684" marR="7684" marT="7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$28,212</a:t>
                      </a:r>
                    </a:p>
                  </a:txBody>
                  <a:tcPr marL="7684" marR="7684" marT="7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$1,159,187</a:t>
                      </a:r>
                    </a:p>
                  </a:txBody>
                  <a:tcPr marL="7684" marR="7684" marT="7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$29,432</a:t>
                      </a:r>
                    </a:p>
                  </a:txBody>
                  <a:tcPr marL="7684" marR="7684" marT="76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9.3</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ctr"/>
                      <a:r>
                        <a:rPr lang="en-US" sz="1200" b="0" i="0" u="none" strike="noStrike" baseline="0">
                          <a:solidFill>
                            <a:srgbClr val="000000"/>
                          </a:solidFill>
                          <a:effectLst/>
                          <a:latin typeface="Calibri" panose="020F0502020204030204" pitchFamily="34" charset="0"/>
                        </a:rPr>
                        <a:t>4.3</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r>
                        <a:rPr lang="en-US" sz="1200" b="0" i="0" u="none" strike="noStrike" baseline="0">
                          <a:solidFill>
                            <a:srgbClr val="000000"/>
                          </a:solidFill>
                          <a:effectLst/>
                          <a:latin typeface="Calibri" panose="020F0502020204030204" pitchFamily="34" charset="0"/>
                        </a:rPr>
                        <a:t>$1,220</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260181025"/>
                  </a:ext>
                </a:extLst>
              </a:tr>
              <a:tr h="169049">
                <a:tc gridSpan="3">
                  <a:txBody>
                    <a:bodyPr/>
                    <a:lstStyle/>
                    <a:p>
                      <a:pPr algn="ctr" fontAlgn="ctr"/>
                      <a:r>
                        <a:rPr lang="en-US" sz="1200" b="1" i="0" u="none" strike="noStrike" baseline="0">
                          <a:solidFill>
                            <a:srgbClr val="000000"/>
                          </a:solidFill>
                          <a:effectLst/>
                          <a:latin typeface="Calibri" panose="020F0502020204030204" pitchFamily="34" charset="0"/>
                        </a:rPr>
                        <a:t>TAX LEVY</a:t>
                      </a:r>
                    </a:p>
                  </a:txBody>
                  <a:tcPr marL="7684" marR="7684" marT="76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$105,592,096</a:t>
                      </a:r>
                    </a:p>
                  </a:txBody>
                  <a:tcPr marL="7684" marR="7684" marT="76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0" i="0" u="none" strike="noStrike" baseline="0">
                          <a:solidFill>
                            <a:srgbClr val="D9D9D9"/>
                          </a:solidFill>
                          <a:effectLst/>
                          <a:latin typeface="Calibri" panose="020F0502020204030204" pitchFamily="34" charset="0"/>
                        </a:rPr>
                        <a:t> </a:t>
                      </a:r>
                    </a:p>
                  </a:txBody>
                  <a:tcPr marL="7684" marR="7684" marT="76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gridSpan="2">
                  <a:txBody>
                    <a:bodyPr/>
                    <a:lstStyle/>
                    <a:p>
                      <a:pPr algn="ctr" fontAlgn="ctr"/>
                      <a:r>
                        <a:rPr lang="en-US" sz="1200" b="0" i="0" u="none" strike="noStrike" baseline="0">
                          <a:solidFill>
                            <a:srgbClr val="000000"/>
                          </a:solidFill>
                          <a:effectLst/>
                          <a:latin typeface="Calibri" panose="020F0502020204030204" pitchFamily="34" charset="0"/>
                        </a:rPr>
                        <a:t>$109,734,845</a:t>
                      </a:r>
                    </a:p>
                  </a:txBody>
                  <a:tcPr marL="7684" marR="7684" marT="76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200" b="0" i="0" u="none" strike="noStrike" baseline="0">
                          <a:solidFill>
                            <a:srgbClr val="D9D9D9"/>
                          </a:solidFill>
                          <a:effectLst/>
                          <a:latin typeface="Calibri" panose="020F0502020204030204" pitchFamily="34" charset="0"/>
                        </a:rPr>
                        <a:t> </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gridSpan="2">
                  <a:txBody>
                    <a:bodyPr/>
                    <a:lstStyle/>
                    <a:p>
                      <a:pPr algn="ctr" fontAlgn="ctr"/>
                      <a:r>
                        <a:rPr lang="en-US" sz="1200" b="0" i="0" u="none" strike="noStrike" baseline="0">
                          <a:solidFill>
                            <a:srgbClr val="D9D9D9"/>
                          </a:solidFill>
                          <a:effectLst/>
                          <a:latin typeface="Calibri" panose="020F0502020204030204" pitchFamily="34" charset="0"/>
                        </a:rPr>
                        <a:t> </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a:txBody>
                    <a:bodyPr/>
                    <a:lstStyle/>
                    <a:p>
                      <a:pPr algn="ctr" fontAlgn="ctr"/>
                      <a:r>
                        <a:rPr lang="en-US" sz="1200" b="0" i="0" u="none" strike="noStrike" baseline="0">
                          <a:solidFill>
                            <a:srgbClr val="000000"/>
                          </a:solidFill>
                          <a:effectLst/>
                          <a:latin typeface="Calibri" panose="020F0502020204030204" pitchFamily="34" charset="0"/>
                        </a:rPr>
                        <a:t> </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fontAlgn="ctr"/>
                      <a:r>
                        <a:rPr lang="en-US" sz="1200" b="0" i="0" u="none" strike="noStrike" baseline="0" dirty="0">
                          <a:solidFill>
                            <a:srgbClr val="D9D9D9"/>
                          </a:solidFill>
                          <a:effectLst/>
                          <a:latin typeface="Calibri" panose="020F0502020204030204" pitchFamily="34" charset="0"/>
                        </a:rPr>
                        <a:t> </a:t>
                      </a:r>
                    </a:p>
                  </a:txBody>
                  <a:tcPr marL="7684" marR="7684" marT="76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extLst>
                  <a:ext uri="{0D108BD9-81ED-4DB2-BD59-A6C34878D82A}">
                    <a16:rowId xmlns:a16="http://schemas.microsoft.com/office/drawing/2014/main" val="134384417"/>
                  </a:ext>
                </a:extLst>
              </a:tr>
            </a:tbl>
          </a:graphicData>
        </a:graphic>
      </p:graphicFrame>
    </p:spTree>
    <p:extLst>
      <p:ext uri="{BB962C8B-B14F-4D97-AF65-F5344CB8AC3E}">
        <p14:creationId xmlns:p14="http://schemas.microsoft.com/office/powerpoint/2010/main" val="237850757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121"/>
            <a:ext cx="8229600" cy="914400"/>
          </a:xfrm>
        </p:spPr>
        <p:txBody>
          <a:bodyPr>
            <a:normAutofit fontScale="90000"/>
          </a:bodyPr>
          <a:lstStyle/>
          <a:p>
            <a:pPr algn="ctr"/>
            <a:r>
              <a:rPr lang="en-US" dirty="0">
                <a:latin typeface="Bell MT" panose="02020503060305020303" pitchFamily="18" charset="0"/>
              </a:rPr>
              <a:t>Comparison of Total Valuation</a:t>
            </a:r>
            <a:br>
              <a:rPr lang="en-US" dirty="0">
                <a:latin typeface="Bell MT" panose="02020503060305020303" pitchFamily="18" charset="0"/>
              </a:rPr>
            </a:br>
            <a:r>
              <a:rPr lang="en-US" sz="2700" dirty="0">
                <a:latin typeface="Bell MT" panose="02020503060305020303" pitchFamily="18" charset="0"/>
              </a:rPr>
              <a:t>with 1.66 Shift </a:t>
            </a:r>
          </a:p>
        </p:txBody>
      </p:sp>
      <p:sp>
        <p:nvSpPr>
          <p:cNvPr id="3" name="Slide Number Placeholder 2"/>
          <p:cNvSpPr>
            <a:spLocks noGrp="1"/>
          </p:cNvSpPr>
          <p:nvPr>
            <p:ph type="sldNum" sz="quarter" idx="12"/>
          </p:nvPr>
        </p:nvSpPr>
        <p:spPr/>
        <p:txBody>
          <a:bodyPr/>
          <a:lstStyle/>
          <a:p>
            <a:fld id="{2281C75A-F92A-4FFE-970D-1129ECD500B0}" type="slidenum">
              <a:rPr lang="en-US" smtClean="0"/>
              <a:pPr/>
              <a:t>15</a:t>
            </a:fld>
            <a:endParaRPr lang="en-US"/>
          </a:p>
        </p:txBody>
      </p:sp>
      <p:graphicFrame>
        <p:nvGraphicFramePr>
          <p:cNvPr id="8" name="Table 7">
            <a:extLst>
              <a:ext uri="{FF2B5EF4-FFF2-40B4-BE49-F238E27FC236}">
                <a16:creationId xmlns:a16="http://schemas.microsoft.com/office/drawing/2014/main" id="{8ABBFE23-7B83-6066-22D3-2EB16824880B}"/>
              </a:ext>
            </a:extLst>
          </p:cNvPr>
          <p:cNvGraphicFramePr>
            <a:graphicFrameLocks noGrp="1"/>
          </p:cNvGraphicFramePr>
          <p:nvPr>
            <p:extLst>
              <p:ext uri="{D42A27DB-BD31-4B8C-83A1-F6EECF244321}">
                <p14:modId xmlns:p14="http://schemas.microsoft.com/office/powerpoint/2010/main" val="2914036790"/>
              </p:ext>
            </p:extLst>
          </p:nvPr>
        </p:nvGraphicFramePr>
        <p:xfrm>
          <a:off x="685800" y="2133600"/>
          <a:ext cx="7772399" cy="2895607"/>
        </p:xfrm>
        <a:graphic>
          <a:graphicData uri="http://schemas.openxmlformats.org/drawingml/2006/table">
            <a:tbl>
              <a:tblPr/>
              <a:tblGrid>
                <a:gridCol w="2537927">
                  <a:extLst>
                    <a:ext uri="{9D8B030D-6E8A-4147-A177-3AD203B41FA5}">
                      <a16:colId xmlns:a16="http://schemas.microsoft.com/office/drawing/2014/main" val="1670657416"/>
                    </a:ext>
                  </a:extLst>
                </a:gridCol>
                <a:gridCol w="1286988">
                  <a:extLst>
                    <a:ext uri="{9D8B030D-6E8A-4147-A177-3AD203B41FA5}">
                      <a16:colId xmlns:a16="http://schemas.microsoft.com/office/drawing/2014/main" val="4278663325"/>
                    </a:ext>
                  </a:extLst>
                </a:gridCol>
                <a:gridCol w="1286988">
                  <a:extLst>
                    <a:ext uri="{9D8B030D-6E8A-4147-A177-3AD203B41FA5}">
                      <a16:colId xmlns:a16="http://schemas.microsoft.com/office/drawing/2014/main" val="1696763258"/>
                    </a:ext>
                  </a:extLst>
                </a:gridCol>
                <a:gridCol w="1330248">
                  <a:extLst>
                    <a:ext uri="{9D8B030D-6E8A-4147-A177-3AD203B41FA5}">
                      <a16:colId xmlns:a16="http://schemas.microsoft.com/office/drawing/2014/main" val="2189407830"/>
                    </a:ext>
                  </a:extLst>
                </a:gridCol>
                <a:gridCol w="1330248">
                  <a:extLst>
                    <a:ext uri="{9D8B030D-6E8A-4147-A177-3AD203B41FA5}">
                      <a16:colId xmlns:a16="http://schemas.microsoft.com/office/drawing/2014/main" val="1070709291"/>
                    </a:ext>
                  </a:extLst>
                </a:gridCol>
              </a:tblGrid>
              <a:tr h="263237">
                <a:tc>
                  <a:txBody>
                    <a:bodyPr/>
                    <a:lstStyle/>
                    <a:p>
                      <a:pPr algn="l" fontAlgn="b"/>
                      <a:r>
                        <a:rPr lang="en-US" sz="1350" b="0" i="0" u="none" strike="noStrike" baseline="0" dirty="0">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350" b="1" i="0" u="none" strike="noStrike" baseline="0">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350" b="1" i="0" u="none" strike="noStrike" baseline="0">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350" b="1" i="0" u="none" strike="noStrike" baseline="0">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350" b="1" i="0" u="none" strike="noStrike" baseline="0">
                          <a:solidFill>
                            <a:srgbClr val="000000"/>
                          </a:solidFill>
                          <a:effectLst/>
                          <a:latin typeface="Times New Roman" panose="02020603050405020304" pitchFamily="18" charset="0"/>
                          <a:cs typeface="Times New Roman" panose="02020603050405020304" pitchFamily="18" charset="0"/>
                        </a:rPr>
                        <a:t>1.66% Rec.</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027523994"/>
                  </a:ext>
                </a:extLst>
              </a:tr>
              <a:tr h="263237">
                <a:tc>
                  <a:txBody>
                    <a:bodyPr/>
                    <a:lstStyle/>
                    <a:p>
                      <a:pPr algn="l" fontAlgn="b"/>
                      <a:r>
                        <a:rPr lang="en-US" sz="1350" b="0" i="0" u="none" strike="noStrike" baseline="0">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350" b="1" i="0" u="none" strike="noStrike" baseline="0">
                          <a:solidFill>
                            <a:srgbClr val="000000"/>
                          </a:solidFill>
                          <a:effectLst/>
                          <a:latin typeface="Times New Roman" panose="02020603050405020304" pitchFamily="18" charset="0"/>
                          <a:cs typeface="Times New Roman" panose="02020603050405020304" pitchFamily="18" charset="0"/>
                        </a:rPr>
                        <a:t>Fiscal Year 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350" b="1" i="0" u="none" strike="noStrike" baseline="0">
                          <a:solidFill>
                            <a:srgbClr val="000000"/>
                          </a:solidFill>
                          <a:effectLst/>
                          <a:latin typeface="Times New Roman" panose="02020603050405020304" pitchFamily="18" charset="0"/>
                          <a:cs typeface="Times New Roman" panose="02020603050405020304" pitchFamily="18" charset="0"/>
                        </a:rPr>
                        <a:t>Fiscal Year 2022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350" b="1" i="0" u="none" strike="noStrike" baseline="0">
                          <a:solidFill>
                            <a:srgbClr val="000000"/>
                          </a:solidFill>
                          <a:effectLst/>
                          <a:latin typeface="Times New Roman" panose="02020603050405020304" pitchFamily="18" charset="0"/>
                          <a:cs typeface="Times New Roman" panose="02020603050405020304" pitchFamily="18" charset="0"/>
                        </a:rPr>
                        <a:t>Fiscal Year 2023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350" b="1" i="0" u="none" strike="noStrike" baseline="0">
                          <a:solidFill>
                            <a:srgbClr val="000000"/>
                          </a:solidFill>
                          <a:effectLst/>
                          <a:latin typeface="Times New Roman" panose="02020603050405020304" pitchFamily="18" charset="0"/>
                          <a:cs typeface="Times New Roman" panose="02020603050405020304" pitchFamily="18" charset="0"/>
                        </a:rPr>
                        <a:t>Fiscal Year 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850686105"/>
                  </a:ext>
                </a:extLst>
              </a:tr>
              <a:tr h="263237">
                <a:tc>
                  <a:txBody>
                    <a:bodyPr/>
                    <a:lstStyle/>
                    <a:p>
                      <a:pPr algn="l" fontAlgn="b"/>
                      <a:r>
                        <a:rPr lang="en-US" sz="1350" b="1" i="0" u="none" strike="noStrike" baseline="0">
                          <a:solidFill>
                            <a:srgbClr val="000000"/>
                          </a:solidFill>
                          <a:effectLst/>
                          <a:latin typeface="Times New Roman" panose="02020603050405020304" pitchFamily="18" charset="0"/>
                          <a:cs typeface="Times New Roman" panose="02020603050405020304" pitchFamily="18" charset="0"/>
                        </a:rPr>
                        <a:t>Percent of Levy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350" b="0" i="0" u="none" strike="noStrike" baseline="0">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350" b="0" i="0" u="none" strike="noStrike" baseline="0">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350" b="0" i="0" u="none" strike="noStrike" baseline="0">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350" b="0" i="0" u="none" strike="noStrike" baseline="0">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8342061"/>
                  </a:ext>
                </a:extLst>
              </a:tr>
              <a:tr h="263237">
                <a:tc>
                  <a:txBody>
                    <a:bodyPr/>
                    <a:lstStyle/>
                    <a:p>
                      <a:pPr algn="l" fontAlgn="b"/>
                      <a:r>
                        <a:rPr lang="en-US" sz="1350" b="0" i="0" u="none" strike="noStrike" baseline="0" dirty="0">
                          <a:solidFill>
                            <a:srgbClr val="000000"/>
                          </a:solidFill>
                          <a:effectLst/>
                          <a:latin typeface="Times New Roman" panose="02020603050405020304" pitchFamily="18" charset="0"/>
                          <a:cs typeface="Times New Roman" panose="02020603050405020304" pitchFamily="18" charset="0"/>
                        </a:rPr>
                        <a:t>Residential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50" b="0" i="0" u="none" strike="noStrike" baseline="0">
                          <a:solidFill>
                            <a:srgbClr val="000000"/>
                          </a:solidFill>
                          <a:effectLst/>
                          <a:latin typeface="Times New Roman" panose="02020603050405020304" pitchFamily="18" charset="0"/>
                          <a:cs typeface="Times New Roman" panose="02020603050405020304" pitchFamily="18" charset="0"/>
                        </a:rPr>
                        <a:t>74.0985%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50" b="0" i="0" u="none" strike="noStrike" baseline="0">
                          <a:solidFill>
                            <a:srgbClr val="000000"/>
                          </a:solidFill>
                          <a:effectLst/>
                          <a:latin typeface="Times New Roman" panose="02020603050405020304" pitchFamily="18" charset="0"/>
                          <a:cs typeface="Times New Roman" panose="02020603050405020304" pitchFamily="18" charset="0"/>
                        </a:rPr>
                        <a:t>74.4393%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50" b="0" i="0" u="none" strike="noStrike" baseline="0">
                          <a:solidFill>
                            <a:srgbClr val="000000"/>
                          </a:solidFill>
                          <a:effectLst/>
                          <a:latin typeface="Times New Roman" panose="02020603050405020304" pitchFamily="18" charset="0"/>
                          <a:cs typeface="Times New Roman" panose="02020603050405020304" pitchFamily="18" charset="0"/>
                        </a:rPr>
                        <a:t>74.4763%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50" b="0" i="0" u="none" strike="noStrike" baseline="0">
                          <a:solidFill>
                            <a:srgbClr val="000000"/>
                          </a:solidFill>
                          <a:effectLst/>
                          <a:latin typeface="Times New Roman" panose="02020603050405020304" pitchFamily="18" charset="0"/>
                          <a:cs typeface="Times New Roman" panose="02020603050405020304" pitchFamily="18" charset="0"/>
                        </a:rPr>
                        <a:t>74.5860%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6480913"/>
                  </a:ext>
                </a:extLst>
              </a:tr>
              <a:tr h="263237">
                <a:tc>
                  <a:txBody>
                    <a:bodyPr/>
                    <a:lstStyle/>
                    <a:p>
                      <a:pPr algn="l" fontAlgn="b"/>
                      <a:r>
                        <a:rPr lang="en-US" sz="1350" b="0" i="0" u="none" strike="noStrike" baseline="0">
                          <a:solidFill>
                            <a:srgbClr val="000000"/>
                          </a:solidFill>
                          <a:effectLst/>
                          <a:latin typeface="Times New Roman" panose="02020603050405020304" pitchFamily="18" charset="0"/>
                          <a:cs typeface="Times New Roman" panose="02020603050405020304" pitchFamily="18" charset="0"/>
                        </a:rPr>
                        <a:t>Increase(Decrease)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50" b="0" i="0" u="none" strike="noStrike" baseline="0">
                          <a:solidFill>
                            <a:srgbClr val="000000"/>
                          </a:solidFill>
                          <a:effectLst/>
                          <a:latin typeface="Times New Roman" panose="02020603050405020304" pitchFamily="18" charset="0"/>
                          <a:cs typeface="Times New Roman" panose="02020603050405020304" pitchFamily="18" charset="0"/>
                        </a:rPr>
                        <a:t>-0.23%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50" b="0" i="0" u="none" strike="noStrike" baseline="0">
                          <a:solidFill>
                            <a:srgbClr val="000000"/>
                          </a:solidFill>
                          <a:effectLst/>
                          <a:latin typeface="Times New Roman" panose="02020603050405020304" pitchFamily="18" charset="0"/>
                          <a:cs typeface="Times New Roman" panose="02020603050405020304" pitchFamily="18" charset="0"/>
                        </a:rPr>
                        <a:t>0.34%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50" b="0" i="0" u="none" strike="noStrike" baseline="0">
                          <a:solidFill>
                            <a:srgbClr val="000000"/>
                          </a:solidFill>
                          <a:effectLst/>
                          <a:latin typeface="Times New Roman" panose="02020603050405020304" pitchFamily="18" charset="0"/>
                          <a:cs typeface="Times New Roman" panose="02020603050405020304" pitchFamily="18" charset="0"/>
                        </a:rPr>
                        <a:t>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50" b="0" i="0" u="none" strike="noStrike" baseline="0">
                          <a:solidFill>
                            <a:srgbClr val="000000"/>
                          </a:solidFill>
                          <a:effectLst/>
                          <a:latin typeface="Times New Roman" panose="02020603050405020304" pitchFamily="18" charset="0"/>
                          <a:cs typeface="Times New Roman" panose="02020603050405020304" pitchFamily="18" charset="0"/>
                        </a:rPr>
                        <a:t>0.11%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3722024"/>
                  </a:ext>
                </a:extLst>
              </a:tr>
              <a:tr h="263237">
                <a:tc>
                  <a:txBody>
                    <a:bodyPr/>
                    <a:lstStyle/>
                    <a:p>
                      <a:pPr algn="l" fontAlgn="b"/>
                      <a:r>
                        <a:rPr lang="en-US" sz="1350" b="0" i="0" u="none" strike="noStrike" baseline="0">
                          <a:solidFill>
                            <a:srgbClr val="000000"/>
                          </a:solidFill>
                          <a:effectLst/>
                          <a:latin typeface="Times New Roman" panose="02020603050405020304" pitchFamily="18" charset="0"/>
                          <a:cs typeface="Times New Roman" panose="02020603050405020304" pitchFamily="18" charset="0"/>
                        </a:rPr>
                        <a:t>CIP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350" b="0" i="0" u="none" strike="noStrike" baseline="0">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350" b="0" i="0" u="none" strike="noStrike" baseline="0">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350" b="0" i="0" u="none" strike="noStrike" baseline="0">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350" b="0" i="0" u="none" strike="noStrike" baseline="0">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9538414"/>
                  </a:ext>
                </a:extLst>
              </a:tr>
              <a:tr h="263237">
                <a:tc>
                  <a:txBody>
                    <a:bodyPr/>
                    <a:lstStyle/>
                    <a:p>
                      <a:pPr algn="l" fontAlgn="b"/>
                      <a:r>
                        <a:rPr lang="en-US" sz="1350" b="0" i="0" u="none" strike="noStrike" baseline="0">
                          <a:solidFill>
                            <a:srgbClr val="000000"/>
                          </a:solidFill>
                          <a:effectLst/>
                          <a:latin typeface="Times New Roman" panose="02020603050405020304" pitchFamily="18" charset="0"/>
                          <a:cs typeface="Times New Roman" panose="02020603050405020304" pitchFamily="18" charset="0"/>
                        </a:rPr>
                        <a:t>Commercial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50" b="0" i="0" u="none" strike="noStrike" baseline="0">
                          <a:solidFill>
                            <a:srgbClr val="000000"/>
                          </a:solidFill>
                          <a:effectLst/>
                          <a:latin typeface="Times New Roman" panose="02020603050405020304" pitchFamily="18" charset="0"/>
                          <a:cs typeface="Times New Roman" panose="02020603050405020304" pitchFamily="18" charset="0"/>
                        </a:rPr>
                        <a:t>11.6786%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50" b="0" i="0" u="none" strike="noStrike" baseline="0">
                          <a:solidFill>
                            <a:srgbClr val="000000"/>
                          </a:solidFill>
                          <a:effectLst/>
                          <a:latin typeface="Times New Roman" panose="02020603050405020304" pitchFamily="18" charset="0"/>
                          <a:cs typeface="Times New Roman" panose="02020603050405020304" pitchFamily="18" charset="0"/>
                        </a:rPr>
                        <a:t>11.2207%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50" b="0" i="0" u="none" strike="noStrike" baseline="0">
                          <a:solidFill>
                            <a:srgbClr val="000000"/>
                          </a:solidFill>
                          <a:effectLst/>
                          <a:latin typeface="Times New Roman" panose="02020603050405020304" pitchFamily="18" charset="0"/>
                          <a:cs typeface="Times New Roman" panose="02020603050405020304" pitchFamily="18" charset="0"/>
                        </a:rPr>
                        <a:t>10.8254%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50" b="0" i="0" u="none" strike="noStrike" baseline="0">
                          <a:solidFill>
                            <a:srgbClr val="000000"/>
                          </a:solidFill>
                          <a:effectLst/>
                          <a:latin typeface="Times New Roman" panose="02020603050405020304" pitchFamily="18" charset="0"/>
                          <a:cs typeface="Times New Roman" panose="02020603050405020304" pitchFamily="18" charset="0"/>
                        </a:rPr>
                        <a:t>10.5345%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9112224"/>
                  </a:ext>
                </a:extLst>
              </a:tr>
              <a:tr h="263237">
                <a:tc>
                  <a:txBody>
                    <a:bodyPr/>
                    <a:lstStyle/>
                    <a:p>
                      <a:pPr algn="l" fontAlgn="b"/>
                      <a:r>
                        <a:rPr lang="en-US" sz="1350" b="0" i="0" u="none" strike="noStrike" baseline="0">
                          <a:solidFill>
                            <a:srgbClr val="000000"/>
                          </a:solidFill>
                          <a:effectLst/>
                          <a:latin typeface="Times New Roman" panose="02020603050405020304" pitchFamily="18" charset="0"/>
                          <a:cs typeface="Times New Roman" panose="02020603050405020304" pitchFamily="18" charset="0"/>
                        </a:rPr>
                        <a:t>Industrial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50" b="0" i="0" u="none" strike="noStrike" baseline="0">
                          <a:solidFill>
                            <a:srgbClr val="000000"/>
                          </a:solidFill>
                          <a:effectLst/>
                          <a:latin typeface="Times New Roman" panose="02020603050405020304" pitchFamily="18" charset="0"/>
                          <a:cs typeface="Times New Roman" panose="02020603050405020304" pitchFamily="18" charset="0"/>
                        </a:rPr>
                        <a:t>5.7313%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50" b="0" i="0" u="none" strike="noStrike" baseline="0">
                          <a:solidFill>
                            <a:srgbClr val="000000"/>
                          </a:solidFill>
                          <a:effectLst/>
                          <a:latin typeface="Times New Roman" panose="02020603050405020304" pitchFamily="18" charset="0"/>
                          <a:cs typeface="Times New Roman" panose="02020603050405020304" pitchFamily="18" charset="0"/>
                        </a:rPr>
                        <a:t>5.7747%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50" b="0" i="0" u="none" strike="noStrike" baseline="0">
                          <a:solidFill>
                            <a:srgbClr val="000000"/>
                          </a:solidFill>
                          <a:effectLst/>
                          <a:latin typeface="Times New Roman" panose="02020603050405020304" pitchFamily="18" charset="0"/>
                          <a:cs typeface="Times New Roman" panose="02020603050405020304" pitchFamily="18" charset="0"/>
                        </a:rPr>
                        <a:t>6.3803%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50" b="0" i="0" u="none" strike="noStrike" baseline="0">
                          <a:solidFill>
                            <a:srgbClr val="000000"/>
                          </a:solidFill>
                          <a:effectLst/>
                          <a:latin typeface="Times New Roman" panose="02020603050405020304" pitchFamily="18" charset="0"/>
                          <a:cs typeface="Times New Roman" panose="02020603050405020304" pitchFamily="18" charset="0"/>
                        </a:rPr>
                        <a:t>6.3774%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1638449"/>
                  </a:ext>
                </a:extLst>
              </a:tr>
              <a:tr h="263237">
                <a:tc>
                  <a:txBody>
                    <a:bodyPr/>
                    <a:lstStyle/>
                    <a:p>
                      <a:pPr algn="l" fontAlgn="b"/>
                      <a:r>
                        <a:rPr lang="en-US" sz="1350" b="0" i="0" u="none" strike="noStrike" baseline="0">
                          <a:solidFill>
                            <a:srgbClr val="000000"/>
                          </a:solidFill>
                          <a:effectLst/>
                          <a:latin typeface="Times New Roman" panose="02020603050405020304" pitchFamily="18" charset="0"/>
                          <a:cs typeface="Times New Roman" panose="02020603050405020304" pitchFamily="18" charset="0"/>
                        </a:rPr>
                        <a:t>Personal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50" b="0" i="0" u="none" strike="noStrike" baseline="0">
                          <a:solidFill>
                            <a:srgbClr val="000000"/>
                          </a:solidFill>
                          <a:effectLst/>
                          <a:latin typeface="Times New Roman" panose="02020603050405020304" pitchFamily="18" charset="0"/>
                          <a:cs typeface="Times New Roman" panose="02020603050405020304" pitchFamily="18" charset="0"/>
                        </a:rPr>
                        <a:t>8.4915%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50" b="0" i="0" u="none" strike="noStrike" baseline="0">
                          <a:solidFill>
                            <a:srgbClr val="000000"/>
                          </a:solidFill>
                          <a:effectLst/>
                          <a:latin typeface="Times New Roman" panose="02020603050405020304" pitchFamily="18" charset="0"/>
                          <a:cs typeface="Times New Roman" panose="02020603050405020304" pitchFamily="18" charset="0"/>
                        </a:rPr>
                        <a:t>8.5653%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50" b="0" i="0" u="none" strike="noStrike" baseline="0">
                          <a:solidFill>
                            <a:srgbClr val="000000"/>
                          </a:solidFill>
                          <a:effectLst/>
                          <a:latin typeface="Times New Roman" panose="02020603050405020304" pitchFamily="18" charset="0"/>
                          <a:cs typeface="Times New Roman" panose="02020603050405020304" pitchFamily="18" charset="0"/>
                        </a:rPr>
                        <a:t>8.3180%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50" b="0" i="0" u="none" strike="noStrike" baseline="0">
                          <a:solidFill>
                            <a:srgbClr val="000000"/>
                          </a:solidFill>
                          <a:effectLst/>
                          <a:latin typeface="Times New Roman" panose="02020603050405020304" pitchFamily="18" charset="0"/>
                          <a:cs typeface="Times New Roman" panose="02020603050405020304" pitchFamily="18" charset="0"/>
                        </a:rPr>
                        <a:t>8.5020%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1801513"/>
                  </a:ext>
                </a:extLst>
              </a:tr>
              <a:tr h="263237">
                <a:tc>
                  <a:txBody>
                    <a:bodyPr/>
                    <a:lstStyle/>
                    <a:p>
                      <a:pPr algn="l" fontAlgn="b"/>
                      <a:r>
                        <a:rPr lang="en-US" sz="1350" b="0" i="0" u="none" strike="noStrike" baseline="0">
                          <a:solidFill>
                            <a:srgbClr val="000000"/>
                          </a:solidFill>
                          <a:effectLst/>
                          <a:latin typeface="Times New Roman" panose="02020603050405020304" pitchFamily="18" charset="0"/>
                          <a:cs typeface="Times New Roman" panose="02020603050405020304" pitchFamily="18" charset="0"/>
                        </a:rPr>
                        <a:t>Total CIP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50" b="0" i="0" u="none" strike="noStrike" baseline="0">
                          <a:solidFill>
                            <a:srgbClr val="000000"/>
                          </a:solidFill>
                          <a:effectLst/>
                          <a:latin typeface="Times New Roman" panose="02020603050405020304" pitchFamily="18" charset="0"/>
                          <a:cs typeface="Times New Roman" panose="02020603050405020304" pitchFamily="18" charset="0"/>
                        </a:rPr>
                        <a:t>25.9014%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50" b="0" i="0" u="none" strike="noStrike" baseline="0">
                          <a:solidFill>
                            <a:srgbClr val="000000"/>
                          </a:solidFill>
                          <a:effectLst/>
                          <a:latin typeface="Times New Roman" panose="02020603050405020304" pitchFamily="18" charset="0"/>
                          <a:cs typeface="Times New Roman" panose="02020603050405020304" pitchFamily="18" charset="0"/>
                        </a:rPr>
                        <a:t>25.5607%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50" b="0" i="0" u="none" strike="noStrike" baseline="0">
                          <a:solidFill>
                            <a:srgbClr val="000000"/>
                          </a:solidFill>
                          <a:effectLst/>
                          <a:latin typeface="Times New Roman" panose="02020603050405020304" pitchFamily="18" charset="0"/>
                          <a:cs typeface="Times New Roman" panose="02020603050405020304" pitchFamily="18" charset="0"/>
                        </a:rPr>
                        <a:t>25.5237%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50" b="0" i="0" u="none" strike="noStrike" baseline="0">
                          <a:solidFill>
                            <a:srgbClr val="000000"/>
                          </a:solidFill>
                          <a:effectLst/>
                          <a:latin typeface="Times New Roman" panose="02020603050405020304" pitchFamily="18" charset="0"/>
                          <a:cs typeface="Times New Roman" panose="02020603050405020304" pitchFamily="18" charset="0"/>
                        </a:rPr>
                        <a:t>25.4139%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4879619"/>
                  </a:ext>
                </a:extLst>
              </a:tr>
              <a:tr h="263237">
                <a:tc>
                  <a:txBody>
                    <a:bodyPr/>
                    <a:lstStyle/>
                    <a:p>
                      <a:pPr algn="l" fontAlgn="b"/>
                      <a:r>
                        <a:rPr lang="en-US" sz="1350" b="0" i="0" u="none" strike="noStrike" baseline="0">
                          <a:solidFill>
                            <a:srgbClr val="000000"/>
                          </a:solidFill>
                          <a:effectLst/>
                          <a:latin typeface="Times New Roman" panose="02020603050405020304" pitchFamily="18" charset="0"/>
                          <a:cs typeface="Times New Roman" panose="02020603050405020304" pitchFamily="18" charset="0"/>
                        </a:rPr>
                        <a:t>Increase(Decrease)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50" b="0" i="0" u="none" strike="noStrike" baseline="0">
                          <a:solidFill>
                            <a:srgbClr val="000000"/>
                          </a:solidFill>
                          <a:effectLst/>
                          <a:latin typeface="Times New Roman" panose="02020603050405020304" pitchFamily="18" charset="0"/>
                          <a:cs typeface="Times New Roman" panose="02020603050405020304" pitchFamily="18" charset="0"/>
                        </a:rPr>
                        <a:t>0.23%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50" b="0" i="0" u="none" strike="noStrike" baseline="0">
                          <a:solidFill>
                            <a:srgbClr val="000000"/>
                          </a:solidFill>
                          <a:effectLst/>
                          <a:latin typeface="Times New Roman" panose="02020603050405020304" pitchFamily="18" charset="0"/>
                          <a:cs typeface="Times New Roman" panose="02020603050405020304" pitchFamily="18" charset="0"/>
                        </a:rPr>
                        <a:t>-0.34%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50" b="0" i="0" u="none" strike="noStrike" baseline="0">
                          <a:solidFill>
                            <a:srgbClr val="000000"/>
                          </a:solidFill>
                          <a:effectLst/>
                          <a:latin typeface="Times New Roman" panose="02020603050405020304" pitchFamily="18" charset="0"/>
                          <a:cs typeface="Times New Roman" panose="02020603050405020304" pitchFamily="18" charset="0"/>
                        </a:rPr>
                        <a:t>-0.04%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50" b="0" i="0" u="none" strike="noStrike" baseline="0" dirty="0">
                          <a:solidFill>
                            <a:srgbClr val="000000"/>
                          </a:solidFill>
                          <a:effectLst/>
                          <a:latin typeface="Times New Roman" panose="02020603050405020304" pitchFamily="18" charset="0"/>
                          <a:cs typeface="Times New Roman" panose="02020603050405020304" pitchFamily="18" charset="0"/>
                        </a:rPr>
                        <a:t>-0.11%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7450684"/>
                  </a:ext>
                </a:extLst>
              </a:tr>
            </a:tbl>
          </a:graphicData>
        </a:graphic>
      </p:graphicFrame>
    </p:spTree>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Bell MT" panose="02020503060305020303" pitchFamily="18" charset="0"/>
              </a:rPr>
              <a:t>2023 Shift - Tax Burden</a:t>
            </a:r>
          </a:p>
        </p:txBody>
      </p:sp>
      <p:sp>
        <p:nvSpPr>
          <p:cNvPr id="5" name="Slide Number Placeholder 4"/>
          <p:cNvSpPr>
            <a:spLocks noGrp="1"/>
          </p:cNvSpPr>
          <p:nvPr>
            <p:ph type="sldNum" sz="quarter" idx="12"/>
          </p:nvPr>
        </p:nvSpPr>
        <p:spPr/>
        <p:txBody>
          <a:bodyPr/>
          <a:lstStyle/>
          <a:p>
            <a:fld id="{2281C75A-F92A-4FFE-970D-1129ECD500B0}" type="slidenum">
              <a:rPr lang="en-US" smtClean="0"/>
              <a:pPr/>
              <a:t>16</a:t>
            </a:fld>
            <a:endParaRPr lang="en-US"/>
          </a:p>
        </p:txBody>
      </p:sp>
      <p:graphicFrame>
        <p:nvGraphicFramePr>
          <p:cNvPr id="3" name="Chart 2"/>
          <p:cNvGraphicFramePr/>
          <p:nvPr>
            <p:extLst>
              <p:ext uri="{D42A27DB-BD31-4B8C-83A1-F6EECF244321}">
                <p14:modId xmlns:p14="http://schemas.microsoft.com/office/powerpoint/2010/main" val="2965918612"/>
              </p:ext>
            </p:extLst>
          </p:nvPr>
        </p:nvGraphicFramePr>
        <p:xfrm>
          <a:off x="533400" y="2209800"/>
          <a:ext cx="3962400" cy="304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p:cNvGraphicFramePr/>
          <p:nvPr>
            <p:extLst>
              <p:ext uri="{D42A27DB-BD31-4B8C-83A1-F6EECF244321}">
                <p14:modId xmlns:p14="http://schemas.microsoft.com/office/powerpoint/2010/main" val="3477047158"/>
              </p:ext>
            </p:extLst>
          </p:nvPr>
        </p:nvGraphicFramePr>
        <p:xfrm>
          <a:off x="4495800" y="2209800"/>
          <a:ext cx="4267200" cy="3048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25546574"/>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Bell MT" panose="02020503060305020303" pitchFamily="18" charset="0"/>
              </a:rPr>
              <a:t>2024 Shift - Tax Burden</a:t>
            </a:r>
          </a:p>
        </p:txBody>
      </p:sp>
      <p:sp>
        <p:nvSpPr>
          <p:cNvPr id="5" name="Slide Number Placeholder 4"/>
          <p:cNvSpPr>
            <a:spLocks noGrp="1"/>
          </p:cNvSpPr>
          <p:nvPr>
            <p:ph type="sldNum" sz="quarter" idx="12"/>
          </p:nvPr>
        </p:nvSpPr>
        <p:spPr/>
        <p:txBody>
          <a:bodyPr/>
          <a:lstStyle/>
          <a:p>
            <a:fld id="{2281C75A-F92A-4FFE-970D-1129ECD500B0}" type="slidenum">
              <a:rPr lang="en-US" smtClean="0"/>
              <a:pPr/>
              <a:t>17</a:t>
            </a:fld>
            <a:endParaRPr lang="en-US"/>
          </a:p>
        </p:txBody>
      </p:sp>
      <p:graphicFrame>
        <p:nvGraphicFramePr>
          <p:cNvPr id="3" name="Chart 2"/>
          <p:cNvGraphicFramePr/>
          <p:nvPr>
            <p:extLst>
              <p:ext uri="{D42A27DB-BD31-4B8C-83A1-F6EECF244321}">
                <p14:modId xmlns:p14="http://schemas.microsoft.com/office/powerpoint/2010/main" val="2332247901"/>
              </p:ext>
            </p:extLst>
          </p:nvPr>
        </p:nvGraphicFramePr>
        <p:xfrm>
          <a:off x="304800" y="2667001"/>
          <a:ext cx="3962400" cy="304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p:cNvGraphicFramePr/>
          <p:nvPr>
            <p:extLst>
              <p:ext uri="{D42A27DB-BD31-4B8C-83A1-F6EECF244321}">
                <p14:modId xmlns:p14="http://schemas.microsoft.com/office/powerpoint/2010/main" val="3627274872"/>
              </p:ext>
            </p:extLst>
          </p:nvPr>
        </p:nvGraphicFramePr>
        <p:xfrm>
          <a:off x="4331963" y="2667001"/>
          <a:ext cx="4267200" cy="304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p:cNvGraphicFramePr/>
          <p:nvPr>
            <p:extLst>
              <p:ext uri="{D42A27DB-BD31-4B8C-83A1-F6EECF244321}">
                <p14:modId xmlns:p14="http://schemas.microsoft.com/office/powerpoint/2010/main" val="2593638459"/>
              </p:ext>
            </p:extLst>
          </p:nvPr>
        </p:nvGraphicFramePr>
        <p:xfrm>
          <a:off x="533400" y="2121046"/>
          <a:ext cx="3962400" cy="304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p:cNvGraphicFramePr/>
          <p:nvPr>
            <p:extLst>
              <p:ext uri="{D42A27DB-BD31-4B8C-83A1-F6EECF244321}">
                <p14:modId xmlns:p14="http://schemas.microsoft.com/office/powerpoint/2010/main" val="1515881691"/>
              </p:ext>
            </p:extLst>
          </p:nvPr>
        </p:nvGraphicFramePr>
        <p:xfrm>
          <a:off x="4568952" y="2186855"/>
          <a:ext cx="4267200" cy="304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81126947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281C75A-F92A-4FFE-970D-1129ECD500B0}" type="slidenum">
              <a:rPr lang="en-US" smtClean="0"/>
              <a:pPr/>
              <a:t>18</a:t>
            </a:fld>
            <a:endParaRPr lang="en-US"/>
          </a:p>
        </p:txBody>
      </p:sp>
      <p:sp>
        <p:nvSpPr>
          <p:cNvPr id="3" name="Rectangle 2"/>
          <p:cNvSpPr/>
          <p:nvPr/>
        </p:nvSpPr>
        <p:spPr>
          <a:xfrm>
            <a:off x="3352800" y="307848"/>
            <a:ext cx="2494594" cy="600164"/>
          </a:xfrm>
          <a:prstGeom prst="rect">
            <a:avLst/>
          </a:prstGeom>
        </p:spPr>
        <p:txBody>
          <a:bodyPr wrap="none">
            <a:spAutoFit/>
          </a:bodyPr>
          <a:lstStyle/>
          <a:p>
            <a:pPr algn="ctr"/>
            <a:r>
              <a:rPr lang="en-US" sz="3300" dirty="0">
                <a:solidFill>
                  <a:srgbClr val="1B587C">
                    <a:shade val="75000"/>
                  </a:srgbClr>
                </a:solidFill>
                <a:latin typeface="Bell MT" panose="02020503060305020303" pitchFamily="18" charset="0"/>
                <a:ea typeface="+mj-ea"/>
                <a:cs typeface="+mj-cs"/>
              </a:rPr>
              <a:t>Levy History</a:t>
            </a:r>
            <a:endParaRPr lang="en-US" dirty="0"/>
          </a:p>
        </p:txBody>
      </p:sp>
      <p:graphicFrame>
        <p:nvGraphicFramePr>
          <p:cNvPr id="7" name="Chart 6">
            <a:extLst>
              <a:ext uri="{FF2B5EF4-FFF2-40B4-BE49-F238E27FC236}">
                <a16:creationId xmlns:a16="http://schemas.microsoft.com/office/drawing/2014/main" id="{00000000-0008-0000-0500-000003000000}"/>
              </a:ext>
            </a:extLst>
          </p:cNvPr>
          <p:cNvGraphicFramePr>
            <a:graphicFrameLocks/>
          </p:cNvGraphicFramePr>
          <p:nvPr>
            <p:extLst>
              <p:ext uri="{D42A27DB-BD31-4B8C-83A1-F6EECF244321}">
                <p14:modId xmlns:p14="http://schemas.microsoft.com/office/powerpoint/2010/main" val="430531400"/>
              </p:ext>
            </p:extLst>
          </p:nvPr>
        </p:nvGraphicFramePr>
        <p:xfrm>
          <a:off x="533400" y="1586057"/>
          <a:ext cx="8077200" cy="44337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90080573"/>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281C75A-F92A-4FFE-970D-1129ECD500B0}" type="slidenum">
              <a:rPr lang="en-US" smtClean="0"/>
              <a:pPr/>
              <a:t>19</a:t>
            </a:fld>
            <a:endParaRPr lang="en-US"/>
          </a:p>
        </p:txBody>
      </p:sp>
      <p:sp>
        <p:nvSpPr>
          <p:cNvPr id="4" name="Rectangle 3"/>
          <p:cNvSpPr/>
          <p:nvPr/>
        </p:nvSpPr>
        <p:spPr>
          <a:xfrm>
            <a:off x="2625209" y="304800"/>
            <a:ext cx="3948453" cy="600164"/>
          </a:xfrm>
          <a:prstGeom prst="rect">
            <a:avLst/>
          </a:prstGeom>
        </p:spPr>
        <p:txBody>
          <a:bodyPr wrap="none">
            <a:spAutoFit/>
          </a:bodyPr>
          <a:lstStyle/>
          <a:p>
            <a:pPr lvl="0" algn="ctr"/>
            <a:r>
              <a:rPr lang="en-US" sz="3300" dirty="0">
                <a:solidFill>
                  <a:srgbClr val="1B587C">
                    <a:shade val="75000"/>
                  </a:srgbClr>
                </a:solidFill>
                <a:latin typeface="Bell MT" panose="02020503060305020303" pitchFamily="18" charset="0"/>
              </a:rPr>
              <a:t>Excess Levy Capacity</a:t>
            </a:r>
            <a:endParaRPr lang="en-US" dirty="0">
              <a:solidFill>
                <a:prstClr val="black"/>
              </a:solidFill>
            </a:endParaRPr>
          </a:p>
        </p:txBody>
      </p:sp>
      <p:graphicFrame>
        <p:nvGraphicFramePr>
          <p:cNvPr id="3" name="Chart 2">
            <a:extLst>
              <a:ext uri="{FF2B5EF4-FFF2-40B4-BE49-F238E27FC236}">
                <a16:creationId xmlns:a16="http://schemas.microsoft.com/office/drawing/2014/main" id="{00000000-0008-0000-0500-000004000000}"/>
              </a:ext>
            </a:extLst>
          </p:cNvPr>
          <p:cNvGraphicFramePr>
            <a:graphicFrameLocks/>
          </p:cNvGraphicFramePr>
          <p:nvPr>
            <p:extLst>
              <p:ext uri="{D42A27DB-BD31-4B8C-83A1-F6EECF244321}">
                <p14:modId xmlns:p14="http://schemas.microsoft.com/office/powerpoint/2010/main" val="3149975827"/>
              </p:ext>
            </p:extLst>
          </p:nvPr>
        </p:nvGraphicFramePr>
        <p:xfrm>
          <a:off x="1694688" y="1467697"/>
          <a:ext cx="5791200" cy="4652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9598332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762000"/>
          </a:xfrm>
        </p:spPr>
        <p:txBody>
          <a:bodyPr/>
          <a:lstStyle/>
          <a:p>
            <a:r>
              <a:rPr lang="en-US" dirty="0">
                <a:latin typeface="Bell MT" panose="02020503060305020303" pitchFamily="18" charset="0"/>
              </a:rPr>
              <a:t>Purpose of this Hearing</a:t>
            </a:r>
          </a:p>
        </p:txBody>
      </p:sp>
      <p:sp>
        <p:nvSpPr>
          <p:cNvPr id="3" name="Slide Number Placeholder 2"/>
          <p:cNvSpPr>
            <a:spLocks noGrp="1"/>
          </p:cNvSpPr>
          <p:nvPr>
            <p:ph type="sldNum" sz="quarter" idx="12"/>
          </p:nvPr>
        </p:nvSpPr>
        <p:spPr/>
        <p:txBody>
          <a:bodyPr/>
          <a:lstStyle/>
          <a:p>
            <a:fld id="{2281C75A-F92A-4FFE-970D-1129ECD500B0}" type="slidenum">
              <a:rPr lang="en-US" smtClean="0"/>
              <a:pPr/>
              <a:t>2</a:t>
            </a:fld>
            <a:endParaRPr lang="en-US"/>
          </a:p>
        </p:txBody>
      </p:sp>
      <p:sp>
        <p:nvSpPr>
          <p:cNvPr id="5" name="Content Placeholder 4"/>
          <p:cNvSpPr>
            <a:spLocks noGrp="1"/>
          </p:cNvSpPr>
          <p:nvPr>
            <p:ph sz="quarter" idx="1"/>
          </p:nvPr>
        </p:nvSpPr>
        <p:spPr>
          <a:xfrm>
            <a:off x="457200" y="1905000"/>
            <a:ext cx="8229600" cy="4669536"/>
          </a:xfrm>
        </p:spPr>
        <p:txBody>
          <a:bodyPr>
            <a:normAutofit fontScale="77500" lnSpcReduction="20000"/>
          </a:bodyPr>
          <a:lstStyle/>
          <a:p>
            <a:pPr marL="852678" indent="-742950">
              <a:buFont typeface="+mj-lt"/>
              <a:buAutoNum type="arabicPeriod"/>
            </a:pPr>
            <a:r>
              <a:rPr lang="en-US" sz="3600" dirty="0">
                <a:latin typeface="Bell MT" panose="02020503060305020303" pitchFamily="18" charset="0"/>
              </a:rPr>
              <a:t>Allocating the local property tax levy among the five property classes for the fiscal year 2023 and the selection of a Minimum Residential Factor.</a:t>
            </a:r>
          </a:p>
          <a:p>
            <a:pPr marL="852678" indent="-742950">
              <a:buFont typeface="+mj-lt"/>
              <a:buAutoNum type="arabicPeriod"/>
            </a:pPr>
            <a:endParaRPr lang="en-US" sz="3600" dirty="0">
              <a:latin typeface="Bell MT" panose="02020503060305020303" pitchFamily="18" charset="0"/>
            </a:endParaRPr>
          </a:p>
          <a:p>
            <a:pPr marL="852678" indent="-742950">
              <a:buFont typeface="+mj-lt"/>
              <a:buAutoNum type="arabicPeriod"/>
            </a:pPr>
            <a:r>
              <a:rPr lang="en-US" sz="3600" dirty="0">
                <a:latin typeface="Bell MT" panose="02020503060305020303" pitchFamily="18" charset="0"/>
              </a:rPr>
              <a:t>Whether to allow a residential exemption.</a:t>
            </a:r>
          </a:p>
          <a:p>
            <a:pPr marL="852678" indent="-742950">
              <a:buFont typeface="+mj-lt"/>
              <a:buAutoNum type="arabicPeriod"/>
            </a:pPr>
            <a:endParaRPr lang="en-US" sz="3600" dirty="0">
              <a:latin typeface="Bell MT" panose="02020503060305020303" pitchFamily="18" charset="0"/>
            </a:endParaRPr>
          </a:p>
          <a:p>
            <a:pPr marL="852678" indent="-742950">
              <a:buFont typeface="+mj-lt"/>
              <a:buAutoNum type="arabicPeriod"/>
            </a:pPr>
            <a:r>
              <a:rPr lang="en-US" sz="3600" dirty="0">
                <a:latin typeface="Bell MT" panose="02020503060305020303" pitchFamily="18" charset="0"/>
              </a:rPr>
              <a:t>Whether to allow a small commercial exemption.</a:t>
            </a:r>
          </a:p>
          <a:p>
            <a:pPr marL="852678" indent="-742950">
              <a:buFont typeface="+mj-lt"/>
              <a:buAutoNum type="arabicPeriod"/>
            </a:pPr>
            <a:endParaRPr lang="en-US" sz="3600" dirty="0">
              <a:latin typeface="Bell MT" panose="02020503060305020303" pitchFamily="18" charset="0"/>
            </a:endParaRPr>
          </a:p>
          <a:p>
            <a:pPr marL="852678" indent="-742950">
              <a:buFont typeface="+mj-lt"/>
              <a:buAutoNum type="arabicPeriod"/>
            </a:pPr>
            <a:r>
              <a:rPr lang="en-US" sz="3600" dirty="0">
                <a:latin typeface="Bell MT" panose="02020503060305020303" pitchFamily="18" charset="0"/>
              </a:rPr>
              <a:t>Whether to allow a discount of up to twenty five percent (25%) for property Classified as Open Space.</a:t>
            </a:r>
          </a:p>
          <a:p>
            <a:pPr marL="109728" indent="0">
              <a:buNone/>
            </a:pPr>
            <a:endParaRPr lang="en-US" sz="3600" dirty="0"/>
          </a:p>
        </p:txBody>
      </p: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229600" cy="685800"/>
          </a:xfrm>
        </p:spPr>
        <p:txBody>
          <a:bodyPr/>
          <a:lstStyle/>
          <a:p>
            <a:r>
              <a:rPr lang="en-US" dirty="0">
                <a:latin typeface="Bell MT" panose="02020503060305020303" pitchFamily="18" charset="0"/>
              </a:rPr>
              <a:t>Required Action</a:t>
            </a:r>
          </a:p>
        </p:txBody>
      </p:sp>
      <p:sp>
        <p:nvSpPr>
          <p:cNvPr id="2" name="Slide Number Placeholder 1"/>
          <p:cNvSpPr>
            <a:spLocks noGrp="1"/>
          </p:cNvSpPr>
          <p:nvPr>
            <p:ph type="sldNum" sz="quarter" idx="12"/>
          </p:nvPr>
        </p:nvSpPr>
        <p:spPr/>
        <p:txBody>
          <a:bodyPr/>
          <a:lstStyle/>
          <a:p>
            <a:fld id="{2281C75A-F92A-4FFE-970D-1129ECD500B0}" type="slidenum">
              <a:rPr lang="en-US" smtClean="0"/>
              <a:pPr/>
              <a:t>20</a:t>
            </a:fld>
            <a:endParaRPr lang="en-US"/>
          </a:p>
        </p:txBody>
      </p:sp>
      <p:sp>
        <p:nvSpPr>
          <p:cNvPr id="5" name="Content Placeholder 4"/>
          <p:cNvSpPr>
            <a:spLocks noGrp="1"/>
          </p:cNvSpPr>
          <p:nvPr>
            <p:ph sz="quarter" idx="1"/>
          </p:nvPr>
        </p:nvSpPr>
        <p:spPr>
          <a:xfrm>
            <a:off x="457200" y="1676400"/>
            <a:ext cx="8229600" cy="4669536"/>
          </a:xfrm>
        </p:spPr>
        <p:txBody>
          <a:bodyPr>
            <a:normAutofit fontScale="40000" lnSpcReduction="20000"/>
          </a:bodyPr>
          <a:lstStyle/>
          <a:p>
            <a:endParaRPr lang="en-US" sz="3600" dirty="0">
              <a:latin typeface="Bell MT" panose="02020503060305020303" pitchFamily="18" charset="0"/>
            </a:endParaRPr>
          </a:p>
          <a:p>
            <a:r>
              <a:rPr lang="en-US" sz="4200" dirty="0">
                <a:latin typeface="Bell MT" panose="02020503060305020303" pitchFamily="18" charset="0"/>
              </a:rPr>
              <a:t>Allocating the local property tax levy among the five property classes for the fiscal year 2023 and selection of a Minimum Residential Factor.</a:t>
            </a:r>
          </a:p>
          <a:p>
            <a:pPr marL="109728" indent="0">
              <a:buNone/>
            </a:pPr>
            <a:r>
              <a:rPr lang="en-US" sz="4200" dirty="0">
                <a:latin typeface="Bell MT" panose="02020503060305020303" pitchFamily="18" charset="0"/>
              </a:rPr>
              <a:t>    Town Manager recommends MRF of 0.8807 (1.66).</a:t>
            </a:r>
          </a:p>
          <a:p>
            <a:pPr marL="109728" indent="0">
              <a:buNone/>
            </a:pPr>
            <a:endParaRPr lang="en-US" sz="4200" dirty="0">
              <a:latin typeface="Bell MT" panose="02020503060305020303" pitchFamily="18" charset="0"/>
            </a:endParaRPr>
          </a:p>
          <a:p>
            <a:r>
              <a:rPr lang="en-US" sz="4200" dirty="0">
                <a:latin typeface="Bell MT" panose="02020503060305020303" pitchFamily="18" charset="0"/>
              </a:rPr>
              <a:t>Whether to allow a residential exemption?</a:t>
            </a:r>
          </a:p>
          <a:p>
            <a:pPr marL="109728" indent="0">
              <a:buNone/>
            </a:pPr>
            <a:r>
              <a:rPr lang="en-US" sz="4200" dirty="0">
                <a:latin typeface="Bell MT" panose="02020503060305020303" pitchFamily="18" charset="0"/>
              </a:rPr>
              <a:t>    Town Manager recommends no.</a:t>
            </a:r>
          </a:p>
          <a:p>
            <a:pPr marL="852678" indent="-742950">
              <a:buFont typeface="+mj-lt"/>
              <a:buAutoNum type="arabicPeriod"/>
            </a:pPr>
            <a:endParaRPr lang="en-US" sz="4200" dirty="0">
              <a:latin typeface="Bell MT" panose="02020503060305020303" pitchFamily="18" charset="0"/>
            </a:endParaRPr>
          </a:p>
          <a:p>
            <a:r>
              <a:rPr lang="en-US" sz="4200" dirty="0">
                <a:latin typeface="Bell MT" panose="02020503060305020303" pitchFamily="18" charset="0"/>
              </a:rPr>
              <a:t>Whether to allow a small commercial exemption?</a:t>
            </a:r>
          </a:p>
          <a:p>
            <a:pPr marL="109728" indent="0">
              <a:buNone/>
            </a:pPr>
            <a:r>
              <a:rPr lang="en-US" sz="4200" dirty="0">
                <a:latin typeface="Bell MT" panose="02020503060305020303" pitchFamily="18" charset="0"/>
              </a:rPr>
              <a:t>    Town Manager recommends no.</a:t>
            </a:r>
          </a:p>
          <a:p>
            <a:pPr marL="852678" indent="-742950">
              <a:buFont typeface="+mj-lt"/>
              <a:buAutoNum type="arabicPeriod"/>
            </a:pPr>
            <a:endParaRPr lang="en-US" sz="4200" dirty="0">
              <a:latin typeface="Bell MT" panose="02020503060305020303" pitchFamily="18" charset="0"/>
            </a:endParaRPr>
          </a:p>
          <a:p>
            <a:r>
              <a:rPr lang="en-US" sz="4200" dirty="0">
                <a:latin typeface="Bell MT" panose="02020503060305020303" pitchFamily="18" charset="0"/>
              </a:rPr>
              <a:t>Whether to allow a discount of up to twenty five percent (25%) for   property Classified as Open Space?</a:t>
            </a:r>
          </a:p>
          <a:p>
            <a:pPr marL="109728" indent="0">
              <a:buNone/>
            </a:pPr>
            <a:r>
              <a:rPr lang="en-US" sz="4200" dirty="0">
                <a:latin typeface="Bell MT" panose="02020503060305020303" pitchFamily="18" charset="0"/>
              </a:rPr>
              <a:t>   Town Manager recommends no.</a:t>
            </a:r>
          </a:p>
          <a:p>
            <a:pPr marL="109728" indent="0">
              <a:buNone/>
            </a:pPr>
            <a:endParaRPr lang="en-US" dirty="0">
              <a:latin typeface="Bell MT" panose="02020503060305020303" pitchFamily="18" charset="0"/>
            </a:endParaRPr>
          </a:p>
          <a:p>
            <a:pPr marL="109728" indent="0">
              <a:buNone/>
            </a:pPr>
            <a:br>
              <a:rPr lang="en-US" dirty="0"/>
            </a:br>
            <a:endParaRPr lang="en-US" sz="3600" dirty="0">
              <a:latin typeface="Bell MT" panose="02020503060305020303" pitchFamily="18" charset="0"/>
            </a:endParaRPr>
          </a:p>
        </p:txBody>
      </p:sp>
    </p:spTree>
    <p:extLst>
      <p:ext uri="{BB962C8B-B14F-4D97-AF65-F5344CB8AC3E}">
        <p14:creationId xmlns:p14="http://schemas.microsoft.com/office/powerpoint/2010/main" val="122002550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a:lstStyle/>
          <a:p>
            <a:r>
              <a:rPr lang="en-US" dirty="0">
                <a:latin typeface="Bell MT" panose="02020503060305020303" pitchFamily="18" charset="0"/>
              </a:rPr>
              <a:t>Residential Exemption</a:t>
            </a:r>
          </a:p>
        </p:txBody>
      </p:sp>
      <p:sp>
        <p:nvSpPr>
          <p:cNvPr id="4" name="Slide Number Placeholder 3"/>
          <p:cNvSpPr>
            <a:spLocks noGrp="1"/>
          </p:cNvSpPr>
          <p:nvPr>
            <p:ph type="sldNum" sz="quarter" idx="12"/>
          </p:nvPr>
        </p:nvSpPr>
        <p:spPr/>
        <p:txBody>
          <a:bodyPr/>
          <a:lstStyle/>
          <a:p>
            <a:fld id="{2281C75A-F92A-4FFE-970D-1129ECD500B0}" type="slidenum">
              <a:rPr lang="en-US" smtClean="0"/>
              <a:pPr/>
              <a:t>3</a:t>
            </a:fld>
            <a:endParaRPr lang="en-US"/>
          </a:p>
        </p:txBody>
      </p:sp>
      <p:sp>
        <p:nvSpPr>
          <p:cNvPr id="3" name="Content Placeholder 2"/>
          <p:cNvSpPr>
            <a:spLocks noGrp="1"/>
          </p:cNvSpPr>
          <p:nvPr>
            <p:ph sz="quarter" idx="1"/>
          </p:nvPr>
        </p:nvSpPr>
        <p:spPr>
          <a:xfrm>
            <a:off x="457200" y="1905000"/>
            <a:ext cx="8229600" cy="4325112"/>
          </a:xfrm>
        </p:spPr>
        <p:txBody>
          <a:bodyPr>
            <a:normAutofit fontScale="92500" lnSpcReduction="10000"/>
          </a:bodyPr>
          <a:lstStyle/>
          <a:p>
            <a:pPr marL="457200" indent="-457200">
              <a:spcBef>
                <a:spcPts val="0"/>
              </a:spcBef>
              <a:tabLst>
                <a:tab pos="457200" algn="l"/>
              </a:tabLst>
            </a:pPr>
            <a:r>
              <a:rPr lang="en-US" dirty="0">
                <a:latin typeface="Bell MT" panose="02020503060305020303" pitchFamily="18" charset="0"/>
                <a:ea typeface="Times New Roman"/>
                <a:cs typeface="Times New Roman"/>
              </a:rPr>
              <a:t>A residential exemption shifts the tax burden from lower valued properties to higher valued properties and to those owned by nonresidents.  This exemption is typically seen in communities that can be classified as large cities, communities with an abundance of apartments and resort communities.  </a:t>
            </a:r>
          </a:p>
          <a:p>
            <a:pPr marL="0" indent="0" algn="just">
              <a:spcBef>
                <a:spcPts val="0"/>
              </a:spcBef>
              <a:buNone/>
              <a:tabLst>
                <a:tab pos="457200" algn="l"/>
              </a:tabLst>
            </a:pPr>
            <a:endParaRPr lang="en-US" dirty="0">
              <a:latin typeface="Bell MT" panose="02020503060305020303" pitchFamily="18" charset="0"/>
              <a:ea typeface="Times New Roman"/>
              <a:cs typeface="Times New Roman"/>
            </a:endParaRPr>
          </a:p>
          <a:p>
            <a:pPr marL="457200" indent="-457200" algn="just">
              <a:spcBef>
                <a:spcPts val="0"/>
              </a:spcBef>
              <a:tabLst>
                <a:tab pos="457200" algn="l"/>
              </a:tabLst>
            </a:pPr>
            <a:r>
              <a:rPr lang="en-US" dirty="0">
                <a:latin typeface="Bell MT" panose="02020503060305020303" pitchFamily="18" charset="0"/>
                <a:ea typeface="Times New Roman"/>
                <a:cs typeface="Times New Roman"/>
              </a:rPr>
              <a:t>In FY2023, eighteen communities used a residential exemption, including Boston, Brookline, Cambridge, Everett, Malden, Nantucket, Somerville and Waltham. </a:t>
            </a:r>
          </a:p>
          <a:p>
            <a:pPr marL="457200" indent="-457200" algn="just">
              <a:spcBef>
                <a:spcPts val="0"/>
              </a:spcBef>
              <a:tabLst>
                <a:tab pos="457200" algn="l"/>
              </a:tabLst>
            </a:pPr>
            <a:endParaRPr lang="en-US" dirty="0">
              <a:latin typeface="Bell MT" panose="02020503060305020303" pitchFamily="18" charset="0"/>
              <a:ea typeface="Times New Roman"/>
              <a:cs typeface="Times New Roman"/>
            </a:endParaRPr>
          </a:p>
          <a:p>
            <a:pPr marL="457200" indent="-457200" algn="just">
              <a:spcBef>
                <a:spcPts val="0"/>
              </a:spcBef>
              <a:tabLst>
                <a:tab pos="457200" algn="l"/>
              </a:tabLst>
            </a:pPr>
            <a:r>
              <a:rPr lang="en-US" dirty="0">
                <a:latin typeface="Bell MT" panose="02020503060305020303" pitchFamily="18" charset="0"/>
                <a:ea typeface="Times New Roman"/>
                <a:cs typeface="Times New Roman"/>
              </a:rPr>
              <a:t>Historically the Board has voted no.</a:t>
            </a:r>
            <a:endParaRPr lang="en-US" dirty="0">
              <a:latin typeface="Bell MT" panose="02020503060305020303" pitchFamily="18" charset="0"/>
              <a:ea typeface="Times New Roman"/>
            </a:endParaRPr>
          </a:p>
        </p:txBody>
      </p:sp>
    </p:spTree>
    <p:extLst>
      <p:ext uri="{BB962C8B-B14F-4D97-AF65-F5344CB8AC3E}">
        <p14:creationId xmlns:p14="http://schemas.microsoft.com/office/powerpoint/2010/main" val="330318915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txBody>
          <a:bodyPr/>
          <a:lstStyle/>
          <a:p>
            <a:r>
              <a:rPr lang="en-US" dirty="0">
                <a:latin typeface="Bell MT" panose="02020503060305020303" pitchFamily="18" charset="0"/>
              </a:rPr>
              <a:t>Small Business Exemption</a:t>
            </a:r>
          </a:p>
        </p:txBody>
      </p:sp>
      <p:sp>
        <p:nvSpPr>
          <p:cNvPr id="4" name="Slide Number Placeholder 3"/>
          <p:cNvSpPr>
            <a:spLocks noGrp="1"/>
          </p:cNvSpPr>
          <p:nvPr>
            <p:ph type="sldNum" sz="quarter" idx="12"/>
          </p:nvPr>
        </p:nvSpPr>
        <p:spPr/>
        <p:txBody>
          <a:bodyPr/>
          <a:lstStyle/>
          <a:p>
            <a:fld id="{2281C75A-F92A-4FFE-970D-1129ECD500B0}" type="slidenum">
              <a:rPr lang="en-US" smtClean="0"/>
              <a:pPr/>
              <a:t>4</a:t>
            </a:fld>
            <a:endParaRPr lang="en-US"/>
          </a:p>
        </p:txBody>
      </p:sp>
      <p:sp>
        <p:nvSpPr>
          <p:cNvPr id="3" name="Content Placeholder 2"/>
          <p:cNvSpPr>
            <a:spLocks noGrp="1"/>
          </p:cNvSpPr>
          <p:nvPr>
            <p:ph sz="quarter" idx="1"/>
          </p:nvPr>
        </p:nvSpPr>
        <p:spPr/>
        <p:txBody>
          <a:bodyPr/>
          <a:lstStyle/>
          <a:p>
            <a:pPr marL="457200" indent="-457200">
              <a:spcBef>
                <a:spcPts val="0"/>
              </a:spcBef>
              <a:tabLst>
                <a:tab pos="457200" algn="l"/>
              </a:tabLst>
            </a:pPr>
            <a:r>
              <a:rPr lang="en-US" dirty="0">
                <a:latin typeface="Bell MT" panose="02020503060305020303" pitchFamily="18" charset="0"/>
                <a:ea typeface="Times New Roman"/>
                <a:cs typeface="Times New Roman"/>
              </a:rPr>
              <a:t>A small business exemption lowers the taxes on parcels occupied by small business and shifts those taxes to other commercial and industrial taxpayers. </a:t>
            </a:r>
          </a:p>
          <a:p>
            <a:pPr marL="457200" indent="-457200">
              <a:spcBef>
                <a:spcPts val="0"/>
              </a:spcBef>
              <a:tabLst>
                <a:tab pos="457200" algn="l"/>
              </a:tabLst>
            </a:pPr>
            <a:endParaRPr lang="en-US" dirty="0">
              <a:latin typeface="Bell MT" panose="02020503060305020303" pitchFamily="18" charset="0"/>
              <a:ea typeface="Times New Roman"/>
              <a:cs typeface="Times New Roman"/>
            </a:endParaRPr>
          </a:p>
          <a:p>
            <a:pPr marL="457200" indent="-457200">
              <a:spcBef>
                <a:spcPts val="0"/>
              </a:spcBef>
              <a:tabLst>
                <a:tab pos="457200" algn="l"/>
              </a:tabLst>
            </a:pPr>
            <a:r>
              <a:rPr lang="en-US" dirty="0">
                <a:latin typeface="Bell MT" panose="02020503060305020303" pitchFamily="18" charset="0"/>
                <a:ea typeface="Times New Roman"/>
                <a:cs typeface="Times New Roman"/>
              </a:rPr>
              <a:t>In FY2023, fourteen communities used this exemption including Braintree, Seekonk, Swampscott and Wrentham. </a:t>
            </a:r>
          </a:p>
          <a:p>
            <a:pPr marL="457200" indent="-457200">
              <a:spcBef>
                <a:spcPts val="0"/>
              </a:spcBef>
              <a:tabLst>
                <a:tab pos="457200" algn="l"/>
              </a:tabLst>
            </a:pPr>
            <a:endParaRPr lang="en-US" dirty="0">
              <a:latin typeface="Bell MT" panose="02020503060305020303" pitchFamily="18" charset="0"/>
              <a:ea typeface="Times New Roman"/>
              <a:cs typeface="Times New Roman"/>
            </a:endParaRPr>
          </a:p>
          <a:p>
            <a:pPr marL="457200" indent="-457200">
              <a:spcBef>
                <a:spcPts val="0"/>
              </a:spcBef>
              <a:tabLst>
                <a:tab pos="457200" algn="l"/>
              </a:tabLst>
            </a:pPr>
            <a:r>
              <a:rPr lang="en-US" dirty="0">
                <a:latin typeface="Bell MT" panose="02020503060305020303" pitchFamily="18" charset="0"/>
                <a:ea typeface="Times New Roman"/>
                <a:cs typeface="Times New Roman"/>
              </a:rPr>
              <a:t>Historically the Board has voted no.</a:t>
            </a:r>
            <a:endParaRPr lang="en-US" dirty="0">
              <a:latin typeface="Bell MT" panose="02020503060305020303" pitchFamily="18" charset="0"/>
              <a:ea typeface="Times New Roman"/>
            </a:endParaRPr>
          </a:p>
          <a:p>
            <a:endParaRPr lang="en-US" dirty="0"/>
          </a:p>
        </p:txBody>
      </p:sp>
    </p:spTree>
    <p:extLst>
      <p:ext uri="{BB962C8B-B14F-4D97-AF65-F5344CB8AC3E}">
        <p14:creationId xmlns:p14="http://schemas.microsoft.com/office/powerpoint/2010/main" val="3929736258"/>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txBody>
          <a:bodyPr/>
          <a:lstStyle/>
          <a:p>
            <a:r>
              <a:rPr lang="en-US" dirty="0">
                <a:latin typeface="Bell MT" panose="02020503060305020303" pitchFamily="18" charset="0"/>
              </a:rPr>
              <a:t>Open Space Discount</a:t>
            </a:r>
          </a:p>
        </p:txBody>
      </p:sp>
      <p:sp>
        <p:nvSpPr>
          <p:cNvPr id="4" name="Slide Number Placeholder 3"/>
          <p:cNvSpPr>
            <a:spLocks noGrp="1"/>
          </p:cNvSpPr>
          <p:nvPr>
            <p:ph type="sldNum" sz="quarter" idx="12"/>
          </p:nvPr>
        </p:nvSpPr>
        <p:spPr/>
        <p:txBody>
          <a:bodyPr/>
          <a:lstStyle/>
          <a:p>
            <a:fld id="{2281C75A-F92A-4FFE-970D-1129ECD500B0}" type="slidenum">
              <a:rPr lang="en-US" smtClean="0"/>
              <a:pPr/>
              <a:t>5</a:t>
            </a:fld>
            <a:endParaRPr lang="en-US"/>
          </a:p>
        </p:txBody>
      </p:sp>
      <p:sp>
        <p:nvSpPr>
          <p:cNvPr id="3" name="Content Placeholder 2"/>
          <p:cNvSpPr>
            <a:spLocks noGrp="1"/>
          </p:cNvSpPr>
          <p:nvPr>
            <p:ph sz="quarter" idx="1"/>
          </p:nvPr>
        </p:nvSpPr>
        <p:spPr>
          <a:xfrm>
            <a:off x="457200" y="1828800"/>
            <a:ext cx="8229600" cy="4325112"/>
          </a:xfrm>
        </p:spPr>
        <p:txBody>
          <a:bodyPr>
            <a:normAutofit/>
          </a:bodyPr>
          <a:lstStyle/>
          <a:p>
            <a:r>
              <a:rPr lang="en-US" dirty="0">
                <a:latin typeface="Bell MT" panose="02020503060305020303" pitchFamily="18" charset="0"/>
              </a:rPr>
              <a:t>An open space discount would allow a discount of up to twenty five percent (25%) for property Classified as Open Space. This discount shifts the tax burden to the residential class.  </a:t>
            </a:r>
          </a:p>
          <a:p>
            <a:endParaRPr lang="en-US" sz="1800" dirty="0">
              <a:latin typeface="Bell MT" panose="02020503060305020303" pitchFamily="18" charset="0"/>
            </a:endParaRPr>
          </a:p>
          <a:p>
            <a:r>
              <a:rPr lang="en-US" dirty="0">
                <a:latin typeface="Bell MT" panose="02020503060305020303" pitchFamily="18" charset="0"/>
              </a:rPr>
              <a:t>There is no land classified under Open Space in Tewksbury.  </a:t>
            </a:r>
          </a:p>
          <a:p>
            <a:endParaRPr lang="en-US" sz="1800" dirty="0">
              <a:latin typeface="Bell MT" panose="02020503060305020303" pitchFamily="18" charset="0"/>
            </a:endParaRPr>
          </a:p>
          <a:p>
            <a:r>
              <a:rPr lang="en-US" dirty="0">
                <a:latin typeface="Bell MT" panose="02020503060305020303" pitchFamily="18" charset="0"/>
              </a:rPr>
              <a:t>Historically the Board has not granted a discount for property classified as open space.</a:t>
            </a:r>
          </a:p>
        </p:txBody>
      </p:sp>
    </p:spTree>
    <p:extLst>
      <p:ext uri="{BB962C8B-B14F-4D97-AF65-F5344CB8AC3E}">
        <p14:creationId xmlns:p14="http://schemas.microsoft.com/office/powerpoint/2010/main" val="3741944289"/>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Bell MT" panose="02020503060305020303" pitchFamily="18" charset="0"/>
              </a:rPr>
              <a:t>What is the Shift?</a:t>
            </a:r>
          </a:p>
        </p:txBody>
      </p:sp>
      <p:sp>
        <p:nvSpPr>
          <p:cNvPr id="4" name="Slide Number Placeholder 3"/>
          <p:cNvSpPr>
            <a:spLocks noGrp="1"/>
          </p:cNvSpPr>
          <p:nvPr>
            <p:ph type="sldNum" sz="quarter" idx="12"/>
          </p:nvPr>
        </p:nvSpPr>
        <p:spPr/>
        <p:txBody>
          <a:bodyPr/>
          <a:lstStyle/>
          <a:p>
            <a:fld id="{2281C75A-F92A-4FFE-970D-1129ECD500B0}" type="slidenum">
              <a:rPr lang="en-US" smtClean="0"/>
              <a:pPr/>
              <a:t>6</a:t>
            </a:fld>
            <a:endParaRPr lang="en-US"/>
          </a:p>
        </p:txBody>
      </p:sp>
      <p:sp>
        <p:nvSpPr>
          <p:cNvPr id="3" name="Content Placeholder 2"/>
          <p:cNvSpPr>
            <a:spLocks noGrp="1"/>
          </p:cNvSpPr>
          <p:nvPr>
            <p:ph sz="quarter" idx="1"/>
          </p:nvPr>
        </p:nvSpPr>
        <p:spPr>
          <a:xfrm>
            <a:off x="228600" y="1981200"/>
            <a:ext cx="8503920" cy="4572000"/>
          </a:xfrm>
        </p:spPr>
        <p:txBody>
          <a:bodyPr>
            <a:normAutofit/>
          </a:bodyPr>
          <a:lstStyle/>
          <a:p>
            <a:pPr marL="0" indent="0">
              <a:buNone/>
            </a:pPr>
            <a:r>
              <a:rPr lang="en-US" sz="3200" dirty="0">
                <a:latin typeface="Bell MT" panose="02020503060305020303" pitchFamily="18" charset="0"/>
              </a:rPr>
              <a:t>Shifting the tax rate moves the tax burden to be raised between the Residential/Open Space Classes and the Commercial, Industrial and Personal Property Classes (CIP).</a:t>
            </a:r>
          </a:p>
          <a:p>
            <a:pPr>
              <a:buNone/>
            </a:pPr>
            <a:endParaRPr lang="en-US" dirty="0"/>
          </a:p>
        </p:txBody>
      </p:sp>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Bell MT" panose="02020503060305020303" pitchFamily="18" charset="0"/>
              </a:rPr>
              <a:t>Classification</a:t>
            </a:r>
          </a:p>
        </p:txBody>
      </p:sp>
      <p:sp>
        <p:nvSpPr>
          <p:cNvPr id="4" name="Slide Number Placeholder 3"/>
          <p:cNvSpPr>
            <a:spLocks noGrp="1"/>
          </p:cNvSpPr>
          <p:nvPr>
            <p:ph type="sldNum" sz="quarter" idx="12"/>
          </p:nvPr>
        </p:nvSpPr>
        <p:spPr/>
        <p:txBody>
          <a:bodyPr/>
          <a:lstStyle/>
          <a:p>
            <a:fld id="{2281C75A-F92A-4FFE-970D-1129ECD500B0}" type="slidenum">
              <a:rPr lang="en-US" smtClean="0"/>
              <a:pPr/>
              <a:t>7</a:t>
            </a:fld>
            <a:endParaRPr lang="en-US"/>
          </a:p>
        </p:txBody>
      </p:sp>
      <p:sp>
        <p:nvSpPr>
          <p:cNvPr id="3" name="Content Placeholder 2"/>
          <p:cNvSpPr>
            <a:spLocks noGrp="1"/>
          </p:cNvSpPr>
          <p:nvPr>
            <p:ph sz="quarter" idx="1"/>
          </p:nvPr>
        </p:nvSpPr>
        <p:spPr/>
        <p:txBody>
          <a:bodyPr>
            <a:normAutofit fontScale="85000" lnSpcReduction="20000"/>
          </a:bodyPr>
          <a:lstStyle/>
          <a:p>
            <a:pPr marL="0" indent="0">
              <a:buNone/>
            </a:pPr>
            <a:r>
              <a:rPr lang="en-US" sz="3200" dirty="0">
                <a:latin typeface="Bell MT" panose="02020503060305020303" pitchFamily="18" charset="0"/>
              </a:rPr>
              <a:t>Property is divided into 5 classes:</a:t>
            </a:r>
          </a:p>
          <a:p>
            <a:pPr marL="274320" lvl="1" indent="0">
              <a:buNone/>
            </a:pPr>
            <a:r>
              <a:rPr lang="en-US" sz="3200" dirty="0">
                <a:solidFill>
                  <a:schemeClr val="tx1"/>
                </a:solidFill>
                <a:latin typeface="Bell MT" panose="02020503060305020303" pitchFamily="18" charset="0"/>
              </a:rPr>
              <a:t>       Residential 		                       Open Space                            	</a:t>
            </a:r>
          </a:p>
          <a:p>
            <a:pPr marL="274320" lvl="1" indent="0">
              <a:buNone/>
            </a:pPr>
            <a:endParaRPr lang="en-US" sz="2800" dirty="0">
              <a:solidFill>
                <a:schemeClr val="tx1"/>
              </a:solidFill>
              <a:latin typeface="Bell MT" panose="02020503060305020303" pitchFamily="18" charset="0"/>
            </a:endParaRPr>
          </a:p>
          <a:p>
            <a:pPr marL="274320" lvl="1" indent="0">
              <a:buNone/>
            </a:pPr>
            <a:endParaRPr lang="en-US" sz="2800" dirty="0">
              <a:solidFill>
                <a:schemeClr val="tx1"/>
              </a:solidFill>
              <a:latin typeface="Bell MT" panose="02020503060305020303" pitchFamily="18" charset="0"/>
            </a:endParaRPr>
          </a:p>
          <a:p>
            <a:pPr marL="274320" lvl="1" indent="0">
              <a:buNone/>
            </a:pPr>
            <a:endParaRPr lang="en-US" sz="2800" dirty="0">
              <a:solidFill>
                <a:schemeClr val="tx1"/>
              </a:solidFill>
              <a:latin typeface="Bell MT" panose="02020503060305020303" pitchFamily="18" charset="0"/>
            </a:endParaRPr>
          </a:p>
          <a:p>
            <a:pPr marL="274320" lvl="1" indent="0">
              <a:buNone/>
            </a:pPr>
            <a:r>
              <a:rPr lang="en-US" sz="2800" dirty="0">
                <a:solidFill>
                  <a:schemeClr val="tx1"/>
                </a:solidFill>
                <a:latin typeface="Bell MT" panose="02020503060305020303" pitchFamily="18" charset="0"/>
              </a:rPr>
              <a:t>        Commercial  </a:t>
            </a:r>
            <a:r>
              <a:rPr lang="en-US" sz="3200" dirty="0">
                <a:solidFill>
                  <a:schemeClr val="tx1"/>
                </a:solidFill>
                <a:latin typeface="Bell MT" panose="02020503060305020303" pitchFamily="18" charset="0"/>
              </a:rPr>
              <a:t>				   Industrial </a:t>
            </a:r>
          </a:p>
          <a:p>
            <a:pPr lvl="1">
              <a:buFont typeface="Wingdings" panose="05000000000000000000" pitchFamily="2" charset="2"/>
              <a:buChar char="Ø"/>
            </a:pPr>
            <a:endParaRPr lang="en-US" sz="3200" dirty="0">
              <a:solidFill>
                <a:schemeClr val="tx1"/>
              </a:solidFill>
              <a:latin typeface="Bell MT" panose="02020503060305020303" pitchFamily="18" charset="0"/>
            </a:endParaRPr>
          </a:p>
          <a:p>
            <a:pPr lvl="1">
              <a:buFont typeface="Wingdings" panose="05000000000000000000" pitchFamily="2" charset="2"/>
              <a:buChar char="Ø"/>
            </a:pPr>
            <a:endParaRPr lang="en-US" sz="3200" dirty="0">
              <a:solidFill>
                <a:schemeClr val="tx1"/>
              </a:solidFill>
              <a:latin typeface="Bell MT" panose="02020503060305020303" pitchFamily="18" charset="0"/>
            </a:endParaRPr>
          </a:p>
          <a:p>
            <a:pPr marL="274320" lvl="1" indent="0">
              <a:buNone/>
            </a:pPr>
            <a:endParaRPr lang="en-US" sz="3200" dirty="0">
              <a:solidFill>
                <a:schemeClr val="tx1"/>
              </a:solidFill>
              <a:latin typeface="Bell MT" panose="02020503060305020303" pitchFamily="18" charset="0"/>
            </a:endParaRPr>
          </a:p>
          <a:p>
            <a:pPr marL="274320" lvl="1" indent="0">
              <a:buNone/>
            </a:pPr>
            <a:r>
              <a:rPr lang="en-US" sz="3200" dirty="0">
                <a:solidFill>
                  <a:schemeClr val="tx1"/>
                </a:solidFill>
                <a:latin typeface="Bell MT" panose="02020503060305020303" pitchFamily="18" charset="0"/>
              </a:rPr>
              <a:t>Personal Property</a:t>
            </a:r>
          </a:p>
        </p:txBody>
      </p:sp>
      <p:pic>
        <p:nvPicPr>
          <p:cNvPr id="6" name="Picture 5"/>
          <p:cNvPicPr>
            <a:picLocks noChangeAspect="1"/>
          </p:cNvPicPr>
          <p:nvPr/>
        </p:nvPicPr>
        <p:blipFill>
          <a:blip r:embed="rId3"/>
          <a:stretch>
            <a:fillRect/>
          </a:stretch>
        </p:blipFill>
        <p:spPr>
          <a:xfrm>
            <a:off x="3580362" y="4992517"/>
            <a:ext cx="1946700" cy="1298448"/>
          </a:xfrm>
          <a:prstGeom prst="rect">
            <a:avLst/>
          </a:prstGeom>
        </p:spPr>
      </p:pic>
      <p:pic>
        <p:nvPicPr>
          <p:cNvPr id="7" name="Picture 6"/>
          <p:cNvPicPr>
            <a:picLocks noChangeAspect="1"/>
          </p:cNvPicPr>
          <p:nvPr/>
        </p:nvPicPr>
        <p:blipFill>
          <a:blip r:embed="rId4"/>
          <a:stretch>
            <a:fillRect/>
          </a:stretch>
        </p:blipFill>
        <p:spPr>
          <a:xfrm>
            <a:off x="5797298" y="4114800"/>
            <a:ext cx="2289698" cy="1526941"/>
          </a:xfrm>
          <a:prstGeom prst="rect">
            <a:avLst/>
          </a:prstGeom>
        </p:spPr>
      </p:pic>
      <p:pic>
        <p:nvPicPr>
          <p:cNvPr id="8" name="Picture 7"/>
          <p:cNvPicPr>
            <a:picLocks noChangeAspect="1"/>
          </p:cNvPicPr>
          <p:nvPr/>
        </p:nvPicPr>
        <p:blipFill>
          <a:blip r:embed="rId5"/>
          <a:stretch>
            <a:fillRect/>
          </a:stretch>
        </p:blipFill>
        <p:spPr>
          <a:xfrm>
            <a:off x="418485" y="4114800"/>
            <a:ext cx="3008374" cy="1079139"/>
          </a:xfrm>
          <a:prstGeom prst="rect">
            <a:avLst/>
          </a:prstGeom>
        </p:spPr>
      </p:pic>
      <p:pic>
        <p:nvPicPr>
          <p:cNvPr id="9" name="Picture 8"/>
          <p:cNvPicPr>
            <a:picLocks noChangeAspect="1"/>
          </p:cNvPicPr>
          <p:nvPr/>
        </p:nvPicPr>
        <p:blipFill>
          <a:blip r:embed="rId6"/>
          <a:stretch>
            <a:fillRect/>
          </a:stretch>
        </p:blipFill>
        <p:spPr>
          <a:xfrm>
            <a:off x="5943600" y="2377676"/>
            <a:ext cx="1885816" cy="1257694"/>
          </a:xfrm>
          <a:prstGeom prst="rect">
            <a:avLst/>
          </a:prstGeom>
        </p:spPr>
      </p:pic>
      <p:pic>
        <p:nvPicPr>
          <p:cNvPr id="10" name="Picture 9"/>
          <p:cNvPicPr>
            <a:picLocks noChangeAspect="1"/>
          </p:cNvPicPr>
          <p:nvPr/>
        </p:nvPicPr>
        <p:blipFill>
          <a:blip r:embed="rId7"/>
          <a:stretch>
            <a:fillRect/>
          </a:stretch>
        </p:blipFill>
        <p:spPr>
          <a:xfrm>
            <a:off x="1219200" y="2404120"/>
            <a:ext cx="1676400" cy="1257300"/>
          </a:xfrm>
          <a:prstGeom prst="rect">
            <a:avLst/>
          </a:prstGeom>
        </p:spPr>
      </p:pic>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Bell MT" panose="02020503060305020303" pitchFamily="18" charset="0"/>
              </a:rPr>
              <a:t>Sales Analysis</a:t>
            </a:r>
          </a:p>
        </p:txBody>
      </p:sp>
      <p:sp>
        <p:nvSpPr>
          <p:cNvPr id="4" name="Slide Number Placeholder 3"/>
          <p:cNvSpPr>
            <a:spLocks noGrp="1"/>
          </p:cNvSpPr>
          <p:nvPr>
            <p:ph type="sldNum" sz="quarter" idx="12"/>
          </p:nvPr>
        </p:nvSpPr>
        <p:spPr/>
        <p:txBody>
          <a:bodyPr/>
          <a:lstStyle/>
          <a:p>
            <a:fld id="{2281C75A-F92A-4FFE-970D-1129ECD500B0}" type="slidenum">
              <a:rPr lang="en-US" smtClean="0"/>
              <a:pPr/>
              <a:t>8</a:t>
            </a:fld>
            <a:endParaRPr lang="en-US"/>
          </a:p>
        </p:txBody>
      </p:sp>
      <p:sp>
        <p:nvSpPr>
          <p:cNvPr id="3" name="Content Placeholder 2"/>
          <p:cNvSpPr>
            <a:spLocks noGrp="1"/>
          </p:cNvSpPr>
          <p:nvPr>
            <p:ph sz="quarter" idx="1"/>
          </p:nvPr>
        </p:nvSpPr>
        <p:spPr/>
        <p:txBody>
          <a:bodyPr>
            <a:normAutofit lnSpcReduction="10000"/>
          </a:bodyPr>
          <a:lstStyle/>
          <a:p>
            <a:pPr>
              <a:buClr>
                <a:schemeClr val="accent2">
                  <a:lumMod val="75000"/>
                </a:schemeClr>
              </a:buClr>
            </a:pPr>
            <a:r>
              <a:rPr lang="en-US" sz="2000" dirty="0">
                <a:solidFill>
                  <a:prstClr val="black"/>
                </a:solidFill>
                <a:latin typeface="Bell MT" panose="02020503060305020303" pitchFamily="18" charset="0"/>
              </a:rPr>
              <a:t>Processed 927 deeds </a:t>
            </a:r>
          </a:p>
          <a:p>
            <a:pPr>
              <a:buClr>
                <a:schemeClr val="accent2">
                  <a:lumMod val="75000"/>
                </a:schemeClr>
              </a:buClr>
            </a:pPr>
            <a:r>
              <a:rPr lang="en-US" sz="2000" dirty="0">
                <a:solidFill>
                  <a:prstClr val="black"/>
                </a:solidFill>
                <a:latin typeface="Bell MT" panose="02020503060305020303" pitchFamily="18" charset="0"/>
              </a:rPr>
              <a:t>Identify arms-length sales – sale between a willing buyer and a willing seller with no unusual circumstances involved in the sale. </a:t>
            </a:r>
          </a:p>
          <a:p>
            <a:pPr lvl="1">
              <a:buClr>
                <a:schemeClr val="accent1">
                  <a:lumMod val="75000"/>
                </a:schemeClr>
              </a:buClr>
              <a:buFont typeface="Arial" panose="020B0604020202020204" pitchFamily="34" charset="0"/>
              <a:buChar char="•"/>
            </a:pPr>
            <a:r>
              <a:rPr lang="en-US" sz="2000" dirty="0">
                <a:solidFill>
                  <a:prstClr val="black"/>
                </a:solidFill>
                <a:latin typeface="Bell MT" panose="02020503060305020303" pitchFamily="18" charset="0"/>
              </a:rPr>
              <a:t>Calendar Year Sales - 2022</a:t>
            </a:r>
          </a:p>
          <a:p>
            <a:pPr lvl="2">
              <a:buClr>
                <a:schemeClr val="accent2">
                  <a:lumMod val="75000"/>
                </a:schemeClr>
              </a:buClr>
              <a:buFont typeface="Wingdings" panose="05000000000000000000" pitchFamily="2" charset="2"/>
              <a:buChar char="Ø"/>
            </a:pPr>
            <a:r>
              <a:rPr lang="en-US" dirty="0">
                <a:latin typeface="Bell MT" panose="02020503060305020303" pitchFamily="18" charset="0"/>
              </a:rPr>
              <a:t>273 Single Family Home Sales</a:t>
            </a:r>
          </a:p>
          <a:p>
            <a:pPr lvl="2">
              <a:buClr>
                <a:schemeClr val="accent2">
                  <a:lumMod val="75000"/>
                </a:schemeClr>
              </a:buClr>
              <a:buFont typeface="Wingdings" panose="05000000000000000000" pitchFamily="2" charset="2"/>
              <a:buChar char="Ø"/>
            </a:pPr>
            <a:r>
              <a:rPr lang="en-US" dirty="0">
                <a:solidFill>
                  <a:schemeClr val="tx1"/>
                </a:solidFill>
                <a:latin typeface="Bell MT" panose="02020503060305020303" pitchFamily="18" charset="0"/>
              </a:rPr>
              <a:t>117 Condominium Sales</a:t>
            </a:r>
          </a:p>
          <a:p>
            <a:pPr lvl="2">
              <a:buClr>
                <a:schemeClr val="accent2">
                  <a:lumMod val="75000"/>
                </a:schemeClr>
              </a:buClr>
              <a:buFont typeface="Wingdings" panose="05000000000000000000" pitchFamily="2" charset="2"/>
              <a:buChar char="Ø"/>
            </a:pPr>
            <a:r>
              <a:rPr lang="en-US" dirty="0">
                <a:latin typeface="Bell MT" panose="02020503060305020303" pitchFamily="18" charset="0"/>
              </a:rPr>
              <a:t>11</a:t>
            </a:r>
            <a:r>
              <a:rPr lang="en-US" dirty="0">
                <a:solidFill>
                  <a:schemeClr val="tx1"/>
                </a:solidFill>
                <a:latin typeface="Bell MT" panose="02020503060305020303" pitchFamily="18" charset="0"/>
              </a:rPr>
              <a:t>  Commercial &amp; Industrial Sales – includes commercial condos</a:t>
            </a:r>
          </a:p>
          <a:p>
            <a:pPr lvl="2">
              <a:buClr>
                <a:schemeClr val="accent2">
                  <a:lumMod val="75000"/>
                </a:schemeClr>
              </a:buClr>
              <a:buFont typeface="Wingdings" panose="05000000000000000000" pitchFamily="2" charset="2"/>
              <a:buChar char="Ø"/>
            </a:pPr>
            <a:endParaRPr lang="en-US" dirty="0">
              <a:solidFill>
                <a:schemeClr val="tx1"/>
              </a:solidFill>
              <a:latin typeface="Bell MT" panose="02020503060305020303" pitchFamily="18" charset="0"/>
            </a:endParaRPr>
          </a:p>
          <a:p>
            <a:r>
              <a:rPr lang="en-US" sz="2000" dirty="0">
                <a:latin typeface="Bell MT" panose="02020503060305020303" pitchFamily="18" charset="0"/>
              </a:rPr>
              <a:t>Sales questionnaires</a:t>
            </a:r>
          </a:p>
          <a:p>
            <a:r>
              <a:rPr lang="en-US" sz="2000" dirty="0">
                <a:latin typeface="Bell MT" panose="02020503060305020303" pitchFamily="18" charset="0"/>
              </a:rPr>
              <a:t>Conversations with realtors, brokers &amp; developers</a:t>
            </a:r>
          </a:p>
          <a:p>
            <a:r>
              <a:rPr lang="en-US" sz="2000" dirty="0">
                <a:latin typeface="Bell MT" panose="02020503060305020303" pitchFamily="18" charset="0"/>
              </a:rPr>
              <a:t>Physical visit and review </a:t>
            </a:r>
          </a:p>
          <a:p>
            <a:r>
              <a:rPr lang="en-US" sz="2000" dirty="0">
                <a:latin typeface="Bell MT" panose="02020503060305020303" pitchFamily="18" charset="0"/>
              </a:rPr>
              <a:t>MLS review of each property</a:t>
            </a:r>
          </a:p>
          <a:p>
            <a:r>
              <a:rPr lang="en-US" sz="2000" dirty="0">
                <a:latin typeface="Bell MT" panose="02020503060305020303" pitchFamily="18" charset="0"/>
              </a:rPr>
              <a:t>Aerial review of each property</a:t>
            </a:r>
          </a:p>
          <a:p>
            <a:endParaRPr lang="en-US" dirty="0">
              <a:latin typeface="Bell MT" panose="02020503060305020303" pitchFamily="18" charset="0"/>
            </a:endParaRPr>
          </a:p>
          <a:p>
            <a:pPr marL="676656" lvl="2" indent="0">
              <a:buNone/>
            </a:pPr>
            <a:endParaRPr lang="en-US" dirty="0">
              <a:latin typeface="Bell MT" panose="02020503060305020303" pitchFamily="18" charset="0"/>
            </a:endParaRPr>
          </a:p>
          <a:p>
            <a:endParaRPr lang="en-US" dirty="0">
              <a:latin typeface="Bell MT" panose="02020503060305020303" pitchFamily="18" charset="0"/>
            </a:endParaRPr>
          </a:p>
        </p:txBody>
      </p:sp>
    </p:spTree>
    <p:extLst>
      <p:ext uri="{BB962C8B-B14F-4D97-AF65-F5344CB8AC3E}">
        <p14:creationId xmlns:p14="http://schemas.microsoft.com/office/powerpoint/2010/main" val="32519841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Bell MT" panose="02020503060305020303" pitchFamily="18" charset="0"/>
              </a:rPr>
              <a:t>Valuation </a:t>
            </a:r>
          </a:p>
        </p:txBody>
      </p:sp>
      <p:sp>
        <p:nvSpPr>
          <p:cNvPr id="4" name="Slide Number Placeholder 3"/>
          <p:cNvSpPr>
            <a:spLocks noGrp="1"/>
          </p:cNvSpPr>
          <p:nvPr>
            <p:ph type="sldNum" sz="quarter" idx="12"/>
          </p:nvPr>
        </p:nvSpPr>
        <p:spPr/>
        <p:txBody>
          <a:bodyPr/>
          <a:lstStyle/>
          <a:p>
            <a:fld id="{2281C75A-F92A-4FFE-970D-1129ECD500B0}" type="slidenum">
              <a:rPr lang="en-US" smtClean="0"/>
              <a:pPr/>
              <a:t>9</a:t>
            </a:fld>
            <a:endParaRPr lang="en-US"/>
          </a:p>
        </p:txBody>
      </p:sp>
      <p:sp>
        <p:nvSpPr>
          <p:cNvPr id="3" name="Content Placeholder 2"/>
          <p:cNvSpPr>
            <a:spLocks noGrp="1"/>
          </p:cNvSpPr>
          <p:nvPr>
            <p:ph sz="quarter" idx="1"/>
          </p:nvPr>
        </p:nvSpPr>
        <p:spPr/>
        <p:txBody>
          <a:bodyPr/>
          <a:lstStyle/>
          <a:p>
            <a:r>
              <a:rPr lang="en-US" dirty="0">
                <a:latin typeface="Bell MT" panose="02020503060305020303" pitchFamily="18" charset="0"/>
              </a:rPr>
              <a:t>Analyze market data </a:t>
            </a:r>
          </a:p>
          <a:p>
            <a:r>
              <a:rPr lang="en-US" dirty="0">
                <a:latin typeface="Bell MT" panose="02020503060305020303" pitchFamily="18" charset="0"/>
              </a:rPr>
              <a:t>Market adjustments are made to properties</a:t>
            </a:r>
          </a:p>
          <a:p>
            <a:r>
              <a:rPr lang="en-US" dirty="0">
                <a:latin typeface="Bell MT" panose="02020503060305020303" pitchFamily="18" charset="0"/>
              </a:rPr>
              <a:t>Sales data is then reviewed by the DOR (Department of Revenue)</a:t>
            </a:r>
          </a:p>
          <a:p>
            <a:r>
              <a:rPr lang="en-US" dirty="0">
                <a:latin typeface="Bell MT" panose="02020503060305020303" pitchFamily="18" charset="0"/>
              </a:rPr>
              <a:t>All property values and counts are reviewed by DOR</a:t>
            </a:r>
          </a:p>
          <a:p>
            <a:r>
              <a:rPr lang="en-US" dirty="0">
                <a:latin typeface="Bell MT" panose="02020503060305020303" pitchFamily="18" charset="0"/>
              </a:rPr>
              <a:t>All property adjustments, including new growth are reviewed by DOR </a:t>
            </a:r>
          </a:p>
        </p:txBody>
      </p:sp>
    </p:spTree>
    <p:extLst>
      <p:ext uri="{BB962C8B-B14F-4D97-AF65-F5344CB8AC3E}">
        <p14:creationId xmlns:p14="http://schemas.microsoft.com/office/powerpoint/2010/main" val="2457548069"/>
      </p:ext>
    </p:extLst>
  </p:cSld>
  <p:clrMapOvr>
    <a:masterClrMapping/>
  </p:clrMapOvr>
  <p:transition spd="slow">
    <p:push dir="u"/>
  </p:transition>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ustom 6">
      <a:dk1>
        <a:sysClr val="windowText" lastClr="000000"/>
      </a:dk1>
      <a:lt1>
        <a:sysClr val="window" lastClr="FFFFFF"/>
      </a:lt1>
      <a:dk2>
        <a:srgbClr val="323232"/>
      </a:dk2>
      <a:lt2>
        <a:srgbClr val="E3DED1"/>
      </a:lt2>
      <a:accent1>
        <a:srgbClr val="8F2531"/>
      </a:accent1>
      <a:accent2>
        <a:srgbClr val="8F2531"/>
      </a:accent2>
      <a:accent3>
        <a:srgbClr val="1B587C"/>
      </a:accent3>
      <a:accent4>
        <a:srgbClr val="4E8542"/>
      </a:accent4>
      <a:accent5>
        <a:srgbClr val="8F2531"/>
      </a:accent5>
      <a:accent6>
        <a:srgbClr val="C19859"/>
      </a:accent6>
      <a:hlink>
        <a:srgbClr val="6B9F25"/>
      </a:hlink>
      <a:folHlink>
        <a:srgbClr val="B26B02"/>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5.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False</RequiresSignIn>
</EsriMapsInfo>
</file>

<file path=customXml/item52.xml><?xml version="1.0" encoding="utf-8"?>
<EsriMapsInfo xmlns="ESRI.ArcGIS.Mapping.OfficeIntegration.PowerPointInfo">
  <Version>Version1</Version>
  <RequiresSignIn>False</RequiresSignIn>
</EsriMapsInfo>
</file>

<file path=customXml/item53.xml><?xml version="1.0" encoding="utf-8"?>
<EsriMapsInfo xmlns="ESRI.ArcGIS.Mapping.OfficeIntegration.PowerPointInfo">
  <Version>Version1</Version>
  <RequiresSignIn>False</RequiresSignIn>
</EsriMapsInfo>
</file>

<file path=customXml/item54.xml><?xml version="1.0" encoding="utf-8"?>
<EsriMapsInfo xmlns="ESRI.ArcGIS.Mapping.OfficeIntegration.PowerPointInfo">
  <Version>Version1</Version>
  <RequiresSignIn>False</RequiresSignIn>
</EsriMapsInfo>
</file>

<file path=customXml/item55.xml><?xml version="1.0" encoding="utf-8"?>
<EsriMapsInfo xmlns="ESRI.ArcGIS.Mapping.OfficeIntegration.PowerPointInfo">
  <Version>Version1</Version>
  <RequiresSignIn>False</RequiresSignIn>
</EsriMapsInfo>
</file>

<file path=customXml/item56.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70F260AA-C38C-4428-81E0-9DD3B696AE55}">
  <ds:schemaRefs>
    <ds:schemaRef ds:uri="ESRI.ArcGIS.Mapping.OfficeIntegration.PowerPointInfo"/>
  </ds:schemaRefs>
</ds:datastoreItem>
</file>

<file path=customXml/itemProps10.xml><?xml version="1.0" encoding="utf-8"?>
<ds:datastoreItem xmlns:ds="http://schemas.openxmlformats.org/officeDocument/2006/customXml" ds:itemID="{2155CB10-81AE-4B5B-B43D-348AB9E40A13}">
  <ds:schemaRefs>
    <ds:schemaRef ds:uri="ESRI.ArcGIS.Mapping.OfficeIntegration.PowerPointInfo"/>
  </ds:schemaRefs>
</ds:datastoreItem>
</file>

<file path=customXml/itemProps11.xml><?xml version="1.0" encoding="utf-8"?>
<ds:datastoreItem xmlns:ds="http://schemas.openxmlformats.org/officeDocument/2006/customXml" ds:itemID="{79518D25-2D33-4A8F-A3CC-4FCCB54FC3E9}">
  <ds:schemaRefs>
    <ds:schemaRef ds:uri="ESRI.ArcGIS.Mapping.OfficeIntegration.PowerPointInfo"/>
  </ds:schemaRefs>
</ds:datastoreItem>
</file>

<file path=customXml/itemProps12.xml><?xml version="1.0" encoding="utf-8"?>
<ds:datastoreItem xmlns:ds="http://schemas.openxmlformats.org/officeDocument/2006/customXml" ds:itemID="{DECA0961-97C4-4364-8272-1580EE2FB336}">
  <ds:schemaRefs>
    <ds:schemaRef ds:uri="ESRI.ArcGIS.Mapping.OfficeIntegration.PowerPointInfo"/>
  </ds:schemaRefs>
</ds:datastoreItem>
</file>

<file path=customXml/itemProps13.xml><?xml version="1.0" encoding="utf-8"?>
<ds:datastoreItem xmlns:ds="http://schemas.openxmlformats.org/officeDocument/2006/customXml" ds:itemID="{137EE125-857C-451A-864F-03586ACABAFB}">
  <ds:schemaRefs>
    <ds:schemaRef ds:uri="ESRI.ArcGIS.Mapping.OfficeIntegration.PowerPointInfo"/>
  </ds:schemaRefs>
</ds:datastoreItem>
</file>

<file path=customXml/itemProps14.xml><?xml version="1.0" encoding="utf-8"?>
<ds:datastoreItem xmlns:ds="http://schemas.openxmlformats.org/officeDocument/2006/customXml" ds:itemID="{E02F958A-A4E7-496F-891D-BF22CD262F50}">
  <ds:schemaRefs>
    <ds:schemaRef ds:uri="ESRI.ArcGIS.Mapping.OfficeIntegration.PowerPointInfo"/>
  </ds:schemaRefs>
</ds:datastoreItem>
</file>

<file path=customXml/itemProps15.xml><?xml version="1.0" encoding="utf-8"?>
<ds:datastoreItem xmlns:ds="http://schemas.openxmlformats.org/officeDocument/2006/customXml" ds:itemID="{6D32DA98-3810-4BB8-95A0-55E53DB2BF1E}">
  <ds:schemaRefs>
    <ds:schemaRef ds:uri="ESRI.ArcGIS.Mapping.OfficeIntegration.PowerPointInfo"/>
  </ds:schemaRefs>
</ds:datastoreItem>
</file>

<file path=customXml/itemProps16.xml><?xml version="1.0" encoding="utf-8"?>
<ds:datastoreItem xmlns:ds="http://schemas.openxmlformats.org/officeDocument/2006/customXml" ds:itemID="{BB5B93F8-5265-4FD4-A35C-CAD09AD76E1D}">
  <ds:schemaRefs>
    <ds:schemaRef ds:uri="ESRI.ArcGIS.Mapping.OfficeIntegration.PowerPointInfo"/>
  </ds:schemaRefs>
</ds:datastoreItem>
</file>

<file path=customXml/itemProps17.xml><?xml version="1.0" encoding="utf-8"?>
<ds:datastoreItem xmlns:ds="http://schemas.openxmlformats.org/officeDocument/2006/customXml" ds:itemID="{9EB9B16C-EB7B-4FCE-9B6A-090B8603E5DE}">
  <ds:schemaRefs>
    <ds:schemaRef ds:uri="ESRI.ArcGIS.Mapping.OfficeIntegration.PowerPointInfo"/>
  </ds:schemaRefs>
</ds:datastoreItem>
</file>

<file path=customXml/itemProps18.xml><?xml version="1.0" encoding="utf-8"?>
<ds:datastoreItem xmlns:ds="http://schemas.openxmlformats.org/officeDocument/2006/customXml" ds:itemID="{425F68E0-0626-4709-AF53-D2865B5C3B2C}">
  <ds:schemaRefs>
    <ds:schemaRef ds:uri="ESRI.ArcGIS.Mapping.OfficeIntegration.PowerPointInfo"/>
  </ds:schemaRefs>
</ds:datastoreItem>
</file>

<file path=customXml/itemProps19.xml><?xml version="1.0" encoding="utf-8"?>
<ds:datastoreItem xmlns:ds="http://schemas.openxmlformats.org/officeDocument/2006/customXml" ds:itemID="{537A9041-9706-420D-9263-9CD5AF204B8E}">
  <ds:schemaRefs>
    <ds:schemaRef ds:uri="ESRI.ArcGIS.Mapping.OfficeIntegration.PowerPointInfo"/>
  </ds:schemaRefs>
</ds:datastoreItem>
</file>

<file path=customXml/itemProps2.xml><?xml version="1.0" encoding="utf-8"?>
<ds:datastoreItem xmlns:ds="http://schemas.openxmlformats.org/officeDocument/2006/customXml" ds:itemID="{D864A377-16CE-43FB-A896-E8A03699F2E4}">
  <ds:schemaRefs>
    <ds:schemaRef ds:uri="ESRI.ArcGIS.Mapping.OfficeIntegration.PowerPointInfo"/>
  </ds:schemaRefs>
</ds:datastoreItem>
</file>

<file path=customXml/itemProps20.xml><?xml version="1.0" encoding="utf-8"?>
<ds:datastoreItem xmlns:ds="http://schemas.openxmlformats.org/officeDocument/2006/customXml" ds:itemID="{DF1B61A6-FF31-4410-91A7-98A910913768}">
  <ds:schemaRefs>
    <ds:schemaRef ds:uri="ESRI.ArcGIS.Mapping.OfficeIntegration.PowerPointInfo"/>
  </ds:schemaRefs>
</ds:datastoreItem>
</file>

<file path=customXml/itemProps21.xml><?xml version="1.0" encoding="utf-8"?>
<ds:datastoreItem xmlns:ds="http://schemas.openxmlformats.org/officeDocument/2006/customXml" ds:itemID="{F236D7DF-096B-4084-9EB3-1E15A9DEB32D}">
  <ds:schemaRefs>
    <ds:schemaRef ds:uri="ESRI.ArcGIS.Mapping.OfficeIntegration.PowerPointInfo"/>
  </ds:schemaRefs>
</ds:datastoreItem>
</file>

<file path=customXml/itemProps22.xml><?xml version="1.0" encoding="utf-8"?>
<ds:datastoreItem xmlns:ds="http://schemas.openxmlformats.org/officeDocument/2006/customXml" ds:itemID="{5D32EC49-1304-48ED-B00A-05D1D22FB195}">
  <ds:schemaRefs>
    <ds:schemaRef ds:uri="ESRI.ArcGIS.Mapping.OfficeIntegration.PowerPointInfo"/>
  </ds:schemaRefs>
</ds:datastoreItem>
</file>

<file path=customXml/itemProps23.xml><?xml version="1.0" encoding="utf-8"?>
<ds:datastoreItem xmlns:ds="http://schemas.openxmlformats.org/officeDocument/2006/customXml" ds:itemID="{774D0E8E-1EB0-444F-A94B-F39F40A40ADB}">
  <ds:schemaRefs>
    <ds:schemaRef ds:uri="ESRI.ArcGIS.Mapping.OfficeIntegration.PowerPointInfo"/>
  </ds:schemaRefs>
</ds:datastoreItem>
</file>

<file path=customXml/itemProps24.xml><?xml version="1.0" encoding="utf-8"?>
<ds:datastoreItem xmlns:ds="http://schemas.openxmlformats.org/officeDocument/2006/customXml" ds:itemID="{F9E4E037-210B-485D-8EFE-019A49D64A83}">
  <ds:schemaRefs>
    <ds:schemaRef ds:uri="ESRI.ArcGIS.Mapping.OfficeIntegration.PowerPointInfo"/>
  </ds:schemaRefs>
</ds:datastoreItem>
</file>

<file path=customXml/itemProps25.xml><?xml version="1.0" encoding="utf-8"?>
<ds:datastoreItem xmlns:ds="http://schemas.openxmlformats.org/officeDocument/2006/customXml" ds:itemID="{E5970932-B3CB-4E02-B582-D8FD99116571}">
  <ds:schemaRefs>
    <ds:schemaRef ds:uri="ESRI.ArcGIS.Mapping.OfficeIntegration.PowerPointInfo"/>
  </ds:schemaRefs>
</ds:datastoreItem>
</file>

<file path=customXml/itemProps26.xml><?xml version="1.0" encoding="utf-8"?>
<ds:datastoreItem xmlns:ds="http://schemas.openxmlformats.org/officeDocument/2006/customXml" ds:itemID="{48092414-5500-487F-AE91-56254819C1D6}">
  <ds:schemaRefs>
    <ds:schemaRef ds:uri="ESRI.ArcGIS.Mapping.OfficeIntegration.PowerPointInfo"/>
  </ds:schemaRefs>
</ds:datastoreItem>
</file>

<file path=customXml/itemProps27.xml><?xml version="1.0" encoding="utf-8"?>
<ds:datastoreItem xmlns:ds="http://schemas.openxmlformats.org/officeDocument/2006/customXml" ds:itemID="{72462998-C0DA-4BAD-A94B-AA18C8831E43}">
  <ds:schemaRefs>
    <ds:schemaRef ds:uri="ESRI.ArcGIS.Mapping.OfficeIntegration.PowerPointInfo"/>
  </ds:schemaRefs>
</ds:datastoreItem>
</file>

<file path=customXml/itemProps28.xml><?xml version="1.0" encoding="utf-8"?>
<ds:datastoreItem xmlns:ds="http://schemas.openxmlformats.org/officeDocument/2006/customXml" ds:itemID="{C11FEF5D-DC4D-4852-ADC7-A2DF85CEF948}">
  <ds:schemaRefs>
    <ds:schemaRef ds:uri="ESRI.ArcGIS.Mapping.OfficeIntegration.PowerPointInfo"/>
  </ds:schemaRefs>
</ds:datastoreItem>
</file>

<file path=customXml/itemProps29.xml><?xml version="1.0" encoding="utf-8"?>
<ds:datastoreItem xmlns:ds="http://schemas.openxmlformats.org/officeDocument/2006/customXml" ds:itemID="{B6461E8C-330E-45FC-BF9F-58902865F278}">
  <ds:schemaRefs>
    <ds:schemaRef ds:uri="ESRI.ArcGIS.Mapping.OfficeIntegration.PowerPointInfo"/>
  </ds:schemaRefs>
</ds:datastoreItem>
</file>

<file path=customXml/itemProps3.xml><?xml version="1.0" encoding="utf-8"?>
<ds:datastoreItem xmlns:ds="http://schemas.openxmlformats.org/officeDocument/2006/customXml" ds:itemID="{F6490E7A-10F5-436C-B3D5-D575B9B708E7}">
  <ds:schemaRefs>
    <ds:schemaRef ds:uri="ESRI.ArcGIS.Mapping.OfficeIntegration.PowerPointInfo"/>
  </ds:schemaRefs>
</ds:datastoreItem>
</file>

<file path=customXml/itemProps30.xml><?xml version="1.0" encoding="utf-8"?>
<ds:datastoreItem xmlns:ds="http://schemas.openxmlformats.org/officeDocument/2006/customXml" ds:itemID="{634E68F7-20A5-4E35-8D07-A48EE11C613B}">
  <ds:schemaRefs>
    <ds:schemaRef ds:uri="ESRI.ArcGIS.Mapping.OfficeIntegration.PowerPointInfo"/>
  </ds:schemaRefs>
</ds:datastoreItem>
</file>

<file path=customXml/itemProps31.xml><?xml version="1.0" encoding="utf-8"?>
<ds:datastoreItem xmlns:ds="http://schemas.openxmlformats.org/officeDocument/2006/customXml" ds:itemID="{0A6C492E-6D87-4403-A731-8F8221C0AFF2}">
  <ds:schemaRefs>
    <ds:schemaRef ds:uri="ESRI.ArcGIS.Mapping.OfficeIntegration.PowerPointInfo"/>
  </ds:schemaRefs>
</ds:datastoreItem>
</file>

<file path=customXml/itemProps32.xml><?xml version="1.0" encoding="utf-8"?>
<ds:datastoreItem xmlns:ds="http://schemas.openxmlformats.org/officeDocument/2006/customXml" ds:itemID="{10544269-3BBC-4C4C-A130-D9AA25C1E46C}">
  <ds:schemaRefs>
    <ds:schemaRef ds:uri="ESRI.ArcGIS.Mapping.OfficeIntegration.PowerPointInfo"/>
  </ds:schemaRefs>
</ds:datastoreItem>
</file>

<file path=customXml/itemProps33.xml><?xml version="1.0" encoding="utf-8"?>
<ds:datastoreItem xmlns:ds="http://schemas.openxmlformats.org/officeDocument/2006/customXml" ds:itemID="{18402968-0EE5-4A4F-8571-0AC59EDE1FEF}">
  <ds:schemaRefs>
    <ds:schemaRef ds:uri="ESRI.ArcGIS.Mapping.OfficeIntegration.PowerPointInfo"/>
  </ds:schemaRefs>
</ds:datastoreItem>
</file>

<file path=customXml/itemProps34.xml><?xml version="1.0" encoding="utf-8"?>
<ds:datastoreItem xmlns:ds="http://schemas.openxmlformats.org/officeDocument/2006/customXml" ds:itemID="{DBFCD6A9-8184-4425-B065-EC88B643330A}">
  <ds:schemaRefs>
    <ds:schemaRef ds:uri="ESRI.ArcGIS.Mapping.OfficeIntegration.PowerPointInfo"/>
  </ds:schemaRefs>
</ds:datastoreItem>
</file>

<file path=customXml/itemProps35.xml><?xml version="1.0" encoding="utf-8"?>
<ds:datastoreItem xmlns:ds="http://schemas.openxmlformats.org/officeDocument/2006/customXml" ds:itemID="{EF81B6A7-F9A5-4633-96F2-07CAEFFE40FA}">
  <ds:schemaRefs>
    <ds:schemaRef ds:uri="ESRI.ArcGIS.Mapping.OfficeIntegration.PowerPointInfo"/>
  </ds:schemaRefs>
</ds:datastoreItem>
</file>

<file path=customXml/itemProps36.xml><?xml version="1.0" encoding="utf-8"?>
<ds:datastoreItem xmlns:ds="http://schemas.openxmlformats.org/officeDocument/2006/customXml" ds:itemID="{B9848F6B-41CE-46F9-9BF1-28159EC31FB6}">
  <ds:schemaRefs>
    <ds:schemaRef ds:uri="ESRI.ArcGIS.Mapping.OfficeIntegration.PowerPointInfo"/>
  </ds:schemaRefs>
</ds:datastoreItem>
</file>

<file path=customXml/itemProps37.xml><?xml version="1.0" encoding="utf-8"?>
<ds:datastoreItem xmlns:ds="http://schemas.openxmlformats.org/officeDocument/2006/customXml" ds:itemID="{D40D9337-4BC2-4AED-AF52-CF8F8552BD75}">
  <ds:schemaRefs>
    <ds:schemaRef ds:uri="ESRI.ArcGIS.Mapping.OfficeIntegration.PowerPointInfo"/>
  </ds:schemaRefs>
</ds:datastoreItem>
</file>

<file path=customXml/itemProps38.xml><?xml version="1.0" encoding="utf-8"?>
<ds:datastoreItem xmlns:ds="http://schemas.openxmlformats.org/officeDocument/2006/customXml" ds:itemID="{E3F76BE2-494F-4508-B8CC-71AA52B968BF}">
  <ds:schemaRefs>
    <ds:schemaRef ds:uri="ESRI.ArcGIS.Mapping.OfficeIntegration.PowerPointInfo"/>
  </ds:schemaRefs>
</ds:datastoreItem>
</file>

<file path=customXml/itemProps39.xml><?xml version="1.0" encoding="utf-8"?>
<ds:datastoreItem xmlns:ds="http://schemas.openxmlformats.org/officeDocument/2006/customXml" ds:itemID="{F2CA53F1-9973-447B-A2B6-8B7CC136B795}">
  <ds:schemaRefs>
    <ds:schemaRef ds:uri="ESRI.ArcGIS.Mapping.OfficeIntegration.PowerPointInfo"/>
  </ds:schemaRefs>
</ds:datastoreItem>
</file>

<file path=customXml/itemProps4.xml><?xml version="1.0" encoding="utf-8"?>
<ds:datastoreItem xmlns:ds="http://schemas.openxmlformats.org/officeDocument/2006/customXml" ds:itemID="{406F5F1A-C912-40E5-8095-4AA486613294}">
  <ds:schemaRefs>
    <ds:schemaRef ds:uri="ESRI.ArcGIS.Mapping.OfficeIntegration.PowerPointInfo"/>
  </ds:schemaRefs>
</ds:datastoreItem>
</file>

<file path=customXml/itemProps40.xml><?xml version="1.0" encoding="utf-8"?>
<ds:datastoreItem xmlns:ds="http://schemas.openxmlformats.org/officeDocument/2006/customXml" ds:itemID="{EC794F0D-173D-4CF0-A5FB-7A29C1DD3C87}">
  <ds:schemaRefs>
    <ds:schemaRef ds:uri="ESRI.ArcGIS.Mapping.OfficeIntegration.PowerPointInfo"/>
  </ds:schemaRefs>
</ds:datastoreItem>
</file>

<file path=customXml/itemProps41.xml><?xml version="1.0" encoding="utf-8"?>
<ds:datastoreItem xmlns:ds="http://schemas.openxmlformats.org/officeDocument/2006/customXml" ds:itemID="{B490117B-B015-4990-9217-031F24BEFA2F}">
  <ds:schemaRefs>
    <ds:schemaRef ds:uri="ESRI.ArcGIS.Mapping.OfficeIntegration.PowerPointInfo"/>
  </ds:schemaRefs>
</ds:datastoreItem>
</file>

<file path=customXml/itemProps42.xml><?xml version="1.0" encoding="utf-8"?>
<ds:datastoreItem xmlns:ds="http://schemas.openxmlformats.org/officeDocument/2006/customXml" ds:itemID="{AAFA81BD-ABC5-4C5B-B7E9-F56745C212F0}">
  <ds:schemaRefs>
    <ds:schemaRef ds:uri="ESRI.ArcGIS.Mapping.OfficeIntegration.PowerPointInfo"/>
  </ds:schemaRefs>
</ds:datastoreItem>
</file>

<file path=customXml/itemProps43.xml><?xml version="1.0" encoding="utf-8"?>
<ds:datastoreItem xmlns:ds="http://schemas.openxmlformats.org/officeDocument/2006/customXml" ds:itemID="{C2C60B97-1775-41B2-97F4-B1EF6C50521F}">
  <ds:schemaRefs>
    <ds:schemaRef ds:uri="ESRI.ArcGIS.Mapping.OfficeIntegration.PowerPointInfo"/>
  </ds:schemaRefs>
</ds:datastoreItem>
</file>

<file path=customXml/itemProps44.xml><?xml version="1.0" encoding="utf-8"?>
<ds:datastoreItem xmlns:ds="http://schemas.openxmlformats.org/officeDocument/2006/customXml" ds:itemID="{42A646C0-8FF1-4478-9307-8D44712F51B7}">
  <ds:schemaRefs>
    <ds:schemaRef ds:uri="ESRI.ArcGIS.Mapping.OfficeIntegration.PowerPointInfo"/>
  </ds:schemaRefs>
</ds:datastoreItem>
</file>

<file path=customXml/itemProps45.xml><?xml version="1.0" encoding="utf-8"?>
<ds:datastoreItem xmlns:ds="http://schemas.openxmlformats.org/officeDocument/2006/customXml" ds:itemID="{B65D4B3A-F0A6-4E38-B2E6-3127BF8F7AF2}">
  <ds:schemaRefs>
    <ds:schemaRef ds:uri="ESRI.ArcGIS.Mapping.OfficeIntegration.PowerPointInfo"/>
  </ds:schemaRefs>
</ds:datastoreItem>
</file>

<file path=customXml/itemProps46.xml><?xml version="1.0" encoding="utf-8"?>
<ds:datastoreItem xmlns:ds="http://schemas.openxmlformats.org/officeDocument/2006/customXml" ds:itemID="{0E99DEC8-1C34-4D65-B011-0229C9828468}">
  <ds:schemaRefs>
    <ds:schemaRef ds:uri="ESRI.ArcGIS.Mapping.OfficeIntegration.PowerPointInfo"/>
  </ds:schemaRefs>
</ds:datastoreItem>
</file>

<file path=customXml/itemProps47.xml><?xml version="1.0" encoding="utf-8"?>
<ds:datastoreItem xmlns:ds="http://schemas.openxmlformats.org/officeDocument/2006/customXml" ds:itemID="{E7FE172C-5561-4969-A6EF-90FCBE1FE13E}">
  <ds:schemaRefs>
    <ds:schemaRef ds:uri="ESRI.ArcGIS.Mapping.OfficeIntegration.PowerPointInfo"/>
  </ds:schemaRefs>
</ds:datastoreItem>
</file>

<file path=customXml/itemProps48.xml><?xml version="1.0" encoding="utf-8"?>
<ds:datastoreItem xmlns:ds="http://schemas.openxmlformats.org/officeDocument/2006/customXml" ds:itemID="{1857317F-EC7D-4FA8-88B6-3A9CACD96629}">
  <ds:schemaRefs>
    <ds:schemaRef ds:uri="ESRI.ArcGIS.Mapping.OfficeIntegration.PowerPointInfo"/>
  </ds:schemaRefs>
</ds:datastoreItem>
</file>

<file path=customXml/itemProps49.xml><?xml version="1.0" encoding="utf-8"?>
<ds:datastoreItem xmlns:ds="http://schemas.openxmlformats.org/officeDocument/2006/customXml" ds:itemID="{9AC6233E-3453-48FF-9246-D93B450200EA}">
  <ds:schemaRefs>
    <ds:schemaRef ds:uri="ESRI.ArcGIS.Mapping.OfficeIntegration.PowerPointInfo"/>
  </ds:schemaRefs>
</ds:datastoreItem>
</file>

<file path=customXml/itemProps5.xml><?xml version="1.0" encoding="utf-8"?>
<ds:datastoreItem xmlns:ds="http://schemas.openxmlformats.org/officeDocument/2006/customXml" ds:itemID="{6724B54F-A425-4FCC-BC28-6C65ACBE843F}">
  <ds:schemaRefs>
    <ds:schemaRef ds:uri="ESRI.ArcGIS.Mapping.OfficeIntegration.PowerPointInfo"/>
  </ds:schemaRefs>
</ds:datastoreItem>
</file>

<file path=customXml/itemProps50.xml><?xml version="1.0" encoding="utf-8"?>
<ds:datastoreItem xmlns:ds="http://schemas.openxmlformats.org/officeDocument/2006/customXml" ds:itemID="{50AD68E6-C10B-4E1A-BD47-D1D0AB9CCEA1}">
  <ds:schemaRefs>
    <ds:schemaRef ds:uri="ESRI.ArcGIS.Mapping.OfficeIntegration.PowerPointInfo"/>
  </ds:schemaRefs>
</ds:datastoreItem>
</file>

<file path=customXml/itemProps51.xml><?xml version="1.0" encoding="utf-8"?>
<ds:datastoreItem xmlns:ds="http://schemas.openxmlformats.org/officeDocument/2006/customXml" ds:itemID="{C5E0C2AB-2F46-4054-841D-30C8C3CFD209}">
  <ds:schemaRefs>
    <ds:schemaRef ds:uri="ESRI.ArcGIS.Mapping.OfficeIntegration.PowerPointInfo"/>
  </ds:schemaRefs>
</ds:datastoreItem>
</file>

<file path=customXml/itemProps52.xml><?xml version="1.0" encoding="utf-8"?>
<ds:datastoreItem xmlns:ds="http://schemas.openxmlformats.org/officeDocument/2006/customXml" ds:itemID="{3C7FB56C-1D8A-41E2-AC8D-8FF141C8884A}">
  <ds:schemaRefs>
    <ds:schemaRef ds:uri="ESRI.ArcGIS.Mapping.OfficeIntegration.PowerPointInfo"/>
  </ds:schemaRefs>
</ds:datastoreItem>
</file>

<file path=customXml/itemProps53.xml><?xml version="1.0" encoding="utf-8"?>
<ds:datastoreItem xmlns:ds="http://schemas.openxmlformats.org/officeDocument/2006/customXml" ds:itemID="{2B7D4637-63ED-42BB-89ED-A57C6E90A606}">
  <ds:schemaRefs>
    <ds:schemaRef ds:uri="ESRI.ArcGIS.Mapping.OfficeIntegration.PowerPointInfo"/>
  </ds:schemaRefs>
</ds:datastoreItem>
</file>

<file path=customXml/itemProps54.xml><?xml version="1.0" encoding="utf-8"?>
<ds:datastoreItem xmlns:ds="http://schemas.openxmlformats.org/officeDocument/2006/customXml" ds:itemID="{AB8112DD-B43C-463F-8142-2B4ED30A51BC}">
  <ds:schemaRefs>
    <ds:schemaRef ds:uri="ESRI.ArcGIS.Mapping.OfficeIntegration.PowerPointInfo"/>
  </ds:schemaRefs>
</ds:datastoreItem>
</file>

<file path=customXml/itemProps55.xml><?xml version="1.0" encoding="utf-8"?>
<ds:datastoreItem xmlns:ds="http://schemas.openxmlformats.org/officeDocument/2006/customXml" ds:itemID="{5F4C1779-1012-4A57-BB84-D8B1FCD8FDAF}">
  <ds:schemaRefs>
    <ds:schemaRef ds:uri="ESRI.ArcGIS.Mapping.OfficeIntegration.PowerPointInfo"/>
  </ds:schemaRefs>
</ds:datastoreItem>
</file>

<file path=customXml/itemProps56.xml><?xml version="1.0" encoding="utf-8"?>
<ds:datastoreItem xmlns:ds="http://schemas.openxmlformats.org/officeDocument/2006/customXml" ds:itemID="{00318CBC-D843-4ED4-839F-F2ECE39A0A8E}">
  <ds:schemaRefs>
    <ds:schemaRef ds:uri="ESRI.ArcGIS.Mapping.OfficeIntegration.PowerPointInfo"/>
  </ds:schemaRefs>
</ds:datastoreItem>
</file>

<file path=customXml/itemProps6.xml><?xml version="1.0" encoding="utf-8"?>
<ds:datastoreItem xmlns:ds="http://schemas.openxmlformats.org/officeDocument/2006/customXml" ds:itemID="{5494FA67-9D29-48D6-B334-785298F606C5}">
  <ds:schemaRefs>
    <ds:schemaRef ds:uri="ESRI.ArcGIS.Mapping.OfficeIntegration.PowerPointInfo"/>
  </ds:schemaRefs>
</ds:datastoreItem>
</file>

<file path=customXml/itemProps7.xml><?xml version="1.0" encoding="utf-8"?>
<ds:datastoreItem xmlns:ds="http://schemas.openxmlformats.org/officeDocument/2006/customXml" ds:itemID="{62353779-7282-44AB-902B-3729945084B8}">
  <ds:schemaRefs>
    <ds:schemaRef ds:uri="ESRI.ArcGIS.Mapping.OfficeIntegration.PowerPointInfo"/>
  </ds:schemaRefs>
</ds:datastoreItem>
</file>

<file path=customXml/itemProps8.xml><?xml version="1.0" encoding="utf-8"?>
<ds:datastoreItem xmlns:ds="http://schemas.openxmlformats.org/officeDocument/2006/customXml" ds:itemID="{63C0692C-5DE1-4B27-83FA-F73D9A8881E8}">
  <ds:schemaRefs>
    <ds:schemaRef ds:uri="ESRI.ArcGIS.Mapping.OfficeIntegration.PowerPointInfo"/>
  </ds:schemaRefs>
</ds:datastoreItem>
</file>

<file path=customXml/itemProps9.xml><?xml version="1.0" encoding="utf-8"?>
<ds:datastoreItem xmlns:ds="http://schemas.openxmlformats.org/officeDocument/2006/customXml" ds:itemID="{77962BB3-63DE-47AF-B45F-B3B93A1E907D}">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
  <TotalTime>12299</TotalTime>
  <Words>1474</Words>
  <Application>Microsoft Office PowerPoint</Application>
  <PresentationFormat>On-screen Show (4:3)</PresentationFormat>
  <Paragraphs>546</Paragraphs>
  <Slides>20</Slides>
  <Notes>18</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30" baseType="lpstr">
      <vt:lpstr>Andalus</vt:lpstr>
      <vt:lpstr>Arial</vt:lpstr>
      <vt:lpstr>Bell MT</vt:lpstr>
      <vt:lpstr>Calibri</vt:lpstr>
      <vt:lpstr>Georgia</vt:lpstr>
      <vt:lpstr>Times New Roman</vt:lpstr>
      <vt:lpstr>Wingdings</vt:lpstr>
      <vt:lpstr>Wingdings 2</vt:lpstr>
      <vt:lpstr>Civic</vt:lpstr>
      <vt:lpstr>Worksheet</vt:lpstr>
      <vt:lpstr>        Town of Tewksbury FY2024 – Classification Hearing </vt:lpstr>
      <vt:lpstr>Purpose of this Hearing</vt:lpstr>
      <vt:lpstr>Residential Exemption</vt:lpstr>
      <vt:lpstr>Small Business Exemption</vt:lpstr>
      <vt:lpstr>Open Space Discount</vt:lpstr>
      <vt:lpstr>What is the Shift?</vt:lpstr>
      <vt:lpstr>Classification</vt:lpstr>
      <vt:lpstr>Sales Analysis</vt:lpstr>
      <vt:lpstr>Valuation </vt:lpstr>
      <vt:lpstr>PowerPoint Presentation</vt:lpstr>
      <vt:lpstr>PowerPoint Presentation</vt:lpstr>
      <vt:lpstr>PowerPoint Presentation</vt:lpstr>
      <vt:lpstr>PowerPoint Presentation</vt:lpstr>
      <vt:lpstr>PowerPoint Presentation</vt:lpstr>
      <vt:lpstr>Comparison of Total Valuation with 1.66 Shift </vt:lpstr>
      <vt:lpstr>2023 Shift - Tax Burden</vt:lpstr>
      <vt:lpstr>2024 Shift - Tax Burden</vt:lpstr>
      <vt:lpstr>PowerPoint Presentation</vt:lpstr>
      <vt:lpstr>PowerPoint Presentation</vt:lpstr>
      <vt:lpstr>Required Action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FY2011 Classification Hearing</dc:title>
  <dc:creator>Ellen Blanchard</dc:creator>
  <cp:lastModifiedBy>Paula Mirabella</cp:lastModifiedBy>
  <cp:revision>413</cp:revision>
  <cp:lastPrinted>2023-11-15T21:04:31Z</cp:lastPrinted>
  <dcterms:created xsi:type="dcterms:W3CDTF">2010-11-22T16:53:19Z</dcterms:created>
  <dcterms:modified xsi:type="dcterms:W3CDTF">2023-11-22T13:03:26Z</dcterms:modified>
</cp:coreProperties>
</file>